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rts/chart1.xml" ContentType="application/vnd.openxmlformats-officedocument.drawingml.chart+xml"/>
  <Override PartName="/ppt/notesSlides/notesSlide13.xml" ContentType="application/vnd.openxmlformats-officedocument.presentationml.notesSlide+xml"/>
  <Override PartName="/ppt/charts/chart2.xml" ContentType="application/vnd.openxmlformats-officedocument.drawingml.chart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7"/>
  </p:notesMasterIdLst>
  <p:sldIdLst>
    <p:sldId id="256" r:id="rId2"/>
    <p:sldId id="259" r:id="rId3"/>
    <p:sldId id="276" r:id="rId4"/>
    <p:sldId id="258" r:id="rId5"/>
    <p:sldId id="260" r:id="rId6"/>
    <p:sldId id="262" r:id="rId7"/>
    <p:sldId id="264" r:id="rId8"/>
    <p:sldId id="265" r:id="rId9"/>
    <p:sldId id="266" r:id="rId10"/>
    <p:sldId id="273" r:id="rId11"/>
    <p:sldId id="277" r:id="rId12"/>
    <p:sldId id="267" r:id="rId13"/>
    <p:sldId id="278" r:id="rId14"/>
    <p:sldId id="271" r:id="rId15"/>
    <p:sldId id="275" r:id="rId1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952CE58-DB65-BF49-955F-5B6F4C4E68F2}">
          <p14:sldIdLst>
            <p14:sldId id="256"/>
            <p14:sldId id="259"/>
            <p14:sldId id="276"/>
            <p14:sldId id="258"/>
            <p14:sldId id="260"/>
            <p14:sldId id="262"/>
            <p14:sldId id="264"/>
            <p14:sldId id="265"/>
            <p14:sldId id="266"/>
            <p14:sldId id="273"/>
            <p14:sldId id="277"/>
            <p14:sldId id="267"/>
            <p14:sldId id="278"/>
            <p14:sldId id="271"/>
            <p14:sldId id="275"/>
          </p14:sldIdLst>
        </p14:section>
      </p14:section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Laura Spencer" initials="LS" lastIdx="2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C58"/>
    <a:srgbClr val="000031"/>
    <a:srgbClr val="D65A48"/>
    <a:srgbClr val="AC72E1"/>
    <a:srgbClr val="B07CDA"/>
    <a:srgbClr val="288A85"/>
    <a:srgbClr val="84EA7D"/>
    <a:srgbClr val="1A842D"/>
    <a:srgbClr val="E04A6C"/>
    <a:srgbClr val="91E8D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149" autoAdjust="0"/>
    <p:restoredTop sz="91840" autoAdjust="0"/>
  </p:normalViewPr>
  <p:slideViewPr>
    <p:cSldViewPr snapToGrid="0" snapToObjects="1">
      <p:cViewPr>
        <p:scale>
          <a:sx n="75" d="100"/>
          <a:sy n="75" d="100"/>
        </p:scale>
        <p:origin x="-1712" y="-5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7824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notesMaster" Target="notesMasters/notesMaster1.xml"/><Relationship Id="rId18" Type="http://schemas.openxmlformats.org/officeDocument/2006/relationships/printerSettings" Target="printerSettings/printerSettings1.bin"/><Relationship Id="rId1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oleObject" Target="Workbook1" TargetMode="External"/></Relationships>
</file>

<file path=ppt/charts/_rels/chart2.xml.rels><?xml version="1.0" encoding="UTF-8" standalone="yes"?>
<Relationships xmlns="http://schemas.openxmlformats.org/package/2006/relationships"><Relationship Id="rId1" Type="http://schemas.openxmlformats.org/officeDocument/2006/relationships/oleObject" Target="Peach%20Macbook:Users:shlaura3:Documents:Roberts%20Lab:Geoduck-DNR:Data:Outplant-Data2.xlsx" TargetMode="Externa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 b="1">
                <a:latin typeface="Avenir Medium"/>
                <a:cs typeface="Avenir Medium"/>
              </a:defRPr>
            </a:pPr>
            <a:r>
              <a:rPr lang="en-US" b="1">
                <a:latin typeface="Avenir Medium"/>
                <a:cs typeface="Avenir Medium"/>
              </a:rPr>
              <a:t>Mean pH</a:t>
            </a:r>
          </a:p>
        </c:rich>
      </c:tx>
      <c:layout>
        <c:manualLayout>
          <c:xMode val="edge"/>
          <c:yMode val="edge"/>
          <c:x val="0.337053053058702"/>
          <c:y val="0.0441072891537207"/>
        </c:manualLayout>
      </c:layout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Sheet1!$J$18</c:f>
              <c:strCache>
                <c:ptCount val="1"/>
                <c:pt idx="0">
                  <c:v>pH</c:v>
                </c:pt>
              </c:strCache>
            </c:strRef>
          </c:tx>
          <c:spPr>
            <a:ln>
              <a:noFill/>
            </a:ln>
          </c:spPr>
          <c:invertIfNegative val="0"/>
          <c:dPt>
            <c:idx val="0"/>
            <c:invertIfNegative val="0"/>
            <c:bubble3D val="0"/>
            <c:spPr>
              <a:solidFill>
                <a:srgbClr val="FF6666"/>
              </a:solidFill>
              <a:ln>
                <a:noFill/>
              </a:ln>
            </c:spPr>
          </c:dPt>
          <c:dPt>
            <c:idx val="1"/>
            <c:invertIfNegative val="0"/>
            <c:bubble3D val="0"/>
            <c:spPr>
              <a:solidFill>
                <a:srgbClr val="56A712"/>
              </a:solidFill>
              <a:ln>
                <a:noFill/>
              </a:ln>
            </c:spPr>
          </c:dPt>
          <c:dPt>
            <c:idx val="2"/>
            <c:invertIfNegative val="0"/>
            <c:bubble3D val="0"/>
            <c:spPr>
              <a:solidFill>
                <a:srgbClr val="288A85"/>
              </a:solidFill>
              <a:ln>
                <a:noFill/>
              </a:ln>
            </c:spPr>
          </c:dPt>
          <c:dPt>
            <c:idx val="3"/>
            <c:invertIfNegative val="0"/>
            <c:bubble3D val="0"/>
            <c:spPr>
              <a:solidFill>
                <a:srgbClr val="C582FF"/>
              </a:solidFill>
              <a:ln>
                <a:noFill/>
              </a:ln>
            </c:spPr>
          </c:dPt>
          <c:dLbls>
            <c:dLbl>
              <c:idx val="0"/>
              <c:layout>
                <c:manualLayout>
                  <c:x val="-0.00394423665419925"/>
                  <c:y val="-0.0268474639332091"/>
                </c:manualLayout>
              </c:layout>
              <c:spPr>
                <a:noFill/>
              </c:spPr>
              <c:txPr>
                <a:bodyPr/>
                <a:lstStyle/>
                <a:p>
                  <a:pPr>
                    <a:defRPr sz="1500" b="1">
                      <a:latin typeface="Avenir Medium"/>
                      <a:cs typeface="Avenir Medium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0.00761278871753065"/>
                  <c:y val="-0.036610178090739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0.00922457007171464"/>
                  <c:y val="-0.0317292053707996"/>
                </c:manualLayout>
              </c:layout>
              <c:spPr>
                <a:noFill/>
              </c:spPr>
              <c:txPr>
                <a:bodyPr/>
                <a:lstStyle/>
                <a:p>
                  <a:pPr>
                    <a:defRPr sz="1500" b="1">
                      <a:latin typeface="Avenir Medium"/>
                      <a:cs typeface="Avenir Medium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0.0084186793946226"/>
                  <c:y val="-0.0317288210119745"/>
                </c:manualLayout>
              </c:layout>
              <c:spPr>
                <a:noFill/>
              </c:spPr>
              <c:txPr>
                <a:bodyPr/>
                <a:lstStyle/>
                <a:p>
                  <a:pPr>
                    <a:defRPr sz="1500" b="1">
                      <a:latin typeface="Avenir Medium"/>
                      <a:cs typeface="Avenir Medium"/>
                    </a:defRPr>
                  </a:pPr>
                  <a:endParaRPr lang="en-US"/>
                </a:p>
              </c:txPr>
              <c:showLegendKey val="0"/>
              <c:showVal val="1"/>
              <c:showCatName val="0"/>
              <c:showSerName val="0"/>
              <c:showPercent val="0"/>
              <c:showBubbleSize val="0"/>
            </c:dLbl>
            <c:spPr>
              <a:solidFill>
                <a:srgbClr val="FFFFFF"/>
              </a:solidFill>
            </c:spPr>
            <c:txPr>
              <a:bodyPr/>
              <a:lstStyle/>
              <a:p>
                <a:pPr>
                  <a:defRPr sz="1500" b="1">
                    <a:latin typeface="Avenir Medium"/>
                    <a:cs typeface="Avenir Medium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errBars>
            <c:errBarType val="both"/>
            <c:errValType val="stdErr"/>
            <c:noEndCap val="0"/>
          </c:errBars>
          <c:cat>
            <c:strRef>
              <c:f>Sheet1!$A$19:$A$22</c:f>
              <c:strCache>
                <c:ptCount val="4"/>
                <c:pt idx="0">
                  <c:v>Willapa Bay</c:v>
                </c:pt>
                <c:pt idx="1">
                  <c:v>Case Inlet</c:v>
                </c:pt>
                <c:pt idx="2">
                  <c:v>Port Gamble</c:v>
                </c:pt>
                <c:pt idx="3">
                  <c:v>Fidalgo Bay</c:v>
                </c:pt>
              </c:strCache>
            </c:strRef>
          </c:cat>
          <c:val>
            <c:numRef>
              <c:f>Sheet1!$J$19:$J$22</c:f>
              <c:numCache>
                <c:formatCode>_(* #,##0.00_);_(* \(#,##0.00\);_(* "-"??_);_(@_)</c:formatCode>
                <c:ptCount val="4"/>
                <c:pt idx="0">
                  <c:v>7.359999999999998</c:v>
                </c:pt>
                <c:pt idx="1">
                  <c:v>7.39</c:v>
                </c:pt>
                <c:pt idx="2">
                  <c:v>7.1</c:v>
                </c:pt>
                <c:pt idx="3">
                  <c:v>7.13</c:v>
                </c:pt>
              </c:numCache>
            </c:numRef>
          </c:val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40"/>
        <c:axId val="-2114005128"/>
        <c:axId val="-2114615320"/>
      </c:barChart>
      <c:catAx>
        <c:axId val="-2114005128"/>
        <c:scaling>
          <c:orientation val="minMax"/>
        </c:scaling>
        <c:delete val="1"/>
        <c:axPos val="l"/>
        <c:majorGridlines/>
        <c:majorTickMark val="out"/>
        <c:minorTickMark val="none"/>
        <c:tickLblPos val="nextTo"/>
        <c:crossAx val="-2114615320"/>
        <c:crosses val="autoZero"/>
        <c:auto val="1"/>
        <c:lblAlgn val="ctr"/>
        <c:lblOffset val="100"/>
        <c:noMultiLvlLbl val="0"/>
      </c:catAx>
      <c:valAx>
        <c:axId val="-2114615320"/>
        <c:scaling>
          <c:orientation val="minMax"/>
          <c:min val="7.0"/>
        </c:scaling>
        <c:delete val="0"/>
        <c:axPos val="b"/>
        <c:majorGridlines/>
        <c:numFmt formatCode="_(* #,##0.00_);_(* \(#,##0.00\);_(* &quot;-&quot;??_);_(@_)" sourceLinked="1"/>
        <c:majorTickMark val="out"/>
        <c:minorTickMark val="none"/>
        <c:tickLblPos val="nextTo"/>
        <c:txPr>
          <a:bodyPr/>
          <a:lstStyle/>
          <a:p>
            <a:pPr>
              <a:defRPr sz="1100" b="1">
                <a:latin typeface="Avenir Medium"/>
                <a:cs typeface="Avenir Medium"/>
              </a:defRPr>
            </a:pPr>
            <a:endParaRPr lang="en-US"/>
          </a:p>
        </c:txPr>
        <c:crossAx val="-2114005128"/>
        <c:crosses val="autoZero"/>
        <c:crossBetween val="between"/>
        <c:majorUnit val="0.1"/>
        <c:minorUnit val="0.01"/>
      </c:valAx>
    </c:plotArea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title>
      <c:tx>
        <c:rich>
          <a:bodyPr/>
          <a:lstStyle/>
          <a:p>
            <a:pPr>
              <a:defRPr>
                <a:latin typeface="Avenir Medium"/>
                <a:cs typeface="Avenir Medium"/>
              </a:defRPr>
            </a:pPr>
            <a:r>
              <a:rPr lang="en-US">
                <a:latin typeface="Avenir Medium"/>
                <a:cs typeface="Avenir Medium"/>
              </a:rPr>
              <a:t>Mean Dissolved Oxygen</a:t>
            </a:r>
          </a:p>
        </c:rich>
      </c:tx>
      <c:layout/>
      <c:overlay val="0"/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Sheet1!$K$18</c:f>
              <c:strCache>
                <c:ptCount val="1"/>
                <c:pt idx="0">
                  <c:v>DO</c:v>
                </c:pt>
              </c:strCache>
            </c:strRef>
          </c:tx>
          <c:invertIfNegative val="0"/>
          <c:dPt>
            <c:idx val="0"/>
            <c:invertIfNegative val="0"/>
            <c:bubble3D val="0"/>
            <c:spPr>
              <a:solidFill>
                <a:srgbClr val="FF6666"/>
              </a:solidFill>
            </c:spPr>
          </c:dPt>
          <c:dPt>
            <c:idx val="1"/>
            <c:invertIfNegative val="0"/>
            <c:bubble3D val="0"/>
            <c:spPr>
              <a:solidFill>
                <a:srgbClr val="56A712"/>
              </a:solidFill>
            </c:spPr>
          </c:dPt>
          <c:dPt>
            <c:idx val="2"/>
            <c:invertIfNegative val="0"/>
            <c:bubble3D val="0"/>
            <c:spPr>
              <a:solidFill>
                <a:srgbClr val="288A85"/>
              </a:solidFill>
            </c:spPr>
          </c:dPt>
          <c:dPt>
            <c:idx val="3"/>
            <c:invertIfNegative val="0"/>
            <c:bubble3D val="0"/>
            <c:spPr>
              <a:solidFill>
                <a:srgbClr val="C582FF"/>
              </a:solidFill>
            </c:spPr>
          </c:dPt>
          <c:dLbls>
            <c:dLbl>
              <c:idx val="0"/>
              <c:layout>
                <c:manualLayout>
                  <c:x val="-0.0111111111111112"/>
                  <c:y val="-0.0046296296296296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1"/>
              <c:layout>
                <c:manualLayout>
                  <c:x val="-0.0166666666666666"/>
                  <c:y val="0.0046296296296296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2"/>
              <c:layout>
                <c:manualLayout>
                  <c:x val="-0.025"/>
                  <c:y val="0.0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dLbl>
              <c:idx val="3"/>
              <c:layout>
                <c:manualLayout>
                  <c:x val="-0.0250002187226597"/>
                  <c:y val="0.0046296296296296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</c:dLbl>
            <c:txPr>
              <a:bodyPr/>
              <a:lstStyle/>
              <a:p>
                <a:pPr>
                  <a:defRPr sz="1500" b="1">
                    <a:latin typeface="Avenir Medium"/>
                    <a:cs typeface="Avenir Medium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</c:dLbls>
          <c:cat>
            <c:strRef>
              <c:f>Sheet1!$A$19:$A$22</c:f>
              <c:strCache>
                <c:ptCount val="4"/>
                <c:pt idx="0">
                  <c:v>Willapa Bay</c:v>
                </c:pt>
                <c:pt idx="1">
                  <c:v>Case Inlet</c:v>
                </c:pt>
                <c:pt idx="2">
                  <c:v>Port Gamble</c:v>
                </c:pt>
                <c:pt idx="3">
                  <c:v>Fidalgo Bay</c:v>
                </c:pt>
              </c:strCache>
            </c:strRef>
          </c:cat>
          <c:val>
            <c:numRef>
              <c:f>Sheet1!$K$19:$K$22</c:f>
              <c:numCache>
                <c:formatCode>_(* #,##0.0_);_(* \(#,##0.0\);_(* "-"??_);_(@_)</c:formatCode>
                <c:ptCount val="4"/>
                <c:pt idx="0">
                  <c:v>9.96</c:v>
                </c:pt>
                <c:pt idx="1">
                  <c:v>9.6</c:v>
                </c:pt>
                <c:pt idx="2">
                  <c:v>12.5</c:v>
                </c:pt>
                <c:pt idx="3">
                  <c:v>14.6</c:v>
                </c:pt>
              </c:numCache>
            </c:numRef>
          </c:val>
        </c:ser>
        <c:dLbls>
          <c:showLegendKey val="0"/>
          <c:showVal val="1"/>
          <c:showCatName val="0"/>
          <c:showSerName val="0"/>
          <c:showPercent val="0"/>
          <c:showBubbleSize val="0"/>
        </c:dLbls>
        <c:gapWidth val="40"/>
        <c:axId val="-2095913864"/>
        <c:axId val="-2093236680"/>
      </c:barChart>
      <c:catAx>
        <c:axId val="-2095913864"/>
        <c:scaling>
          <c:orientation val="minMax"/>
        </c:scaling>
        <c:delete val="1"/>
        <c:axPos val="l"/>
        <c:majorGridlines/>
        <c:majorTickMark val="out"/>
        <c:minorTickMark val="none"/>
        <c:tickLblPos val="nextTo"/>
        <c:crossAx val="-2093236680"/>
        <c:crosses val="autoZero"/>
        <c:auto val="1"/>
        <c:lblAlgn val="ctr"/>
        <c:lblOffset val="100"/>
        <c:noMultiLvlLbl val="0"/>
      </c:catAx>
      <c:valAx>
        <c:axId val="-2093236680"/>
        <c:scaling>
          <c:orientation val="minMax"/>
        </c:scaling>
        <c:delete val="0"/>
        <c:axPos val="b"/>
        <c:majorGridlines/>
        <c:numFmt formatCode="_(* #,##0.0_);_(* \(#,##0.0\);_(* &quot;-&quot;??_);_(@_)" sourceLinked="1"/>
        <c:majorTickMark val="out"/>
        <c:minorTickMark val="none"/>
        <c:tickLblPos val="nextTo"/>
        <c:txPr>
          <a:bodyPr/>
          <a:lstStyle/>
          <a:p>
            <a:pPr>
              <a:defRPr sz="1400" b="1">
                <a:latin typeface="Avenir Medium"/>
                <a:cs typeface="Avenir Medium"/>
              </a:defRPr>
            </a:pPr>
            <a:endParaRPr lang="en-US"/>
          </a:p>
        </c:txPr>
        <c:crossAx val="-2095913864"/>
        <c:crosses val="autoZero"/>
        <c:crossBetween val="between"/>
      </c:valAx>
    </c:plotArea>
    <c:plotVisOnly val="1"/>
    <c:dispBlanksAs val="gap"/>
    <c:showDLblsOverMax val="0"/>
  </c:chart>
  <c:spPr>
    <a:solidFill>
      <a:schemeClr val="bg1"/>
    </a:solidFill>
  </c:spPr>
  <c:externalData r:id="rId1">
    <c:autoUpdate val="0"/>
  </c:externalData>
</c:chartSpace>
</file>

<file path=ppt/media/image1.jpeg>
</file>

<file path=ppt/media/image10.png>
</file>

<file path=ppt/media/image11.png>
</file>

<file path=ppt/media/image12.png>
</file>

<file path=ppt/media/image13.jpeg>
</file>

<file path=ppt/media/image14.jpg>
</file>

<file path=ppt/media/image15.png>
</file>

<file path=ppt/media/image16.png>
</file>

<file path=ppt/media/image17.png>
</file>

<file path=ppt/media/image2.jpeg>
</file>

<file path=ppt/media/image3.pn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8342B94-C511-C941-91A5-9304A47F5E45}" type="datetimeFigureOut">
              <a:rPr lang="en-US" smtClean="0"/>
              <a:t>9/28/17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CF1688-2374-3540-B058-D1875BF9B29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58626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Thanks for having me</a:t>
            </a:r>
            <a:r>
              <a:rPr lang="is-IS" dirty="0" smtClean="0"/>
              <a:t>… I’m heading into my 2nd year as a</a:t>
            </a:r>
            <a:r>
              <a:rPr lang="is-IS" baseline="0" dirty="0" smtClean="0"/>
              <a:t> grad student @ UW fisheries. My presentation today is on geoduck, as indicators of environmental change... </a:t>
            </a:r>
            <a:r>
              <a:rPr lang="en-US" baseline="0" dirty="0" smtClean="0"/>
              <a:t>W</a:t>
            </a:r>
            <a:r>
              <a:rPr lang="is-IS" baseline="0" dirty="0" smtClean="0"/>
              <a:t>here we use proteomics to assess the physiology in geoduck between environments. </a:t>
            </a:r>
          </a:p>
          <a:p>
            <a:endParaRPr lang="en-US" dirty="0" smtClean="0"/>
          </a:p>
          <a:p>
            <a:r>
              <a:rPr lang="en-US" dirty="0" smtClean="0"/>
              <a:t>The collaborators</a:t>
            </a:r>
            <a:r>
              <a:rPr lang="en-US" baseline="0" dirty="0" smtClean="0"/>
              <a:t> on project were instrumental .., including folks from </a:t>
            </a:r>
            <a:r>
              <a:rPr lang="is-IS" baseline="0" dirty="0" smtClean="0"/>
              <a:t>…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31958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We then </a:t>
            </a:r>
            <a:r>
              <a:rPr lang="en-US" baseline="0" dirty="0" smtClean="0"/>
              <a:t>c</a:t>
            </a:r>
            <a:r>
              <a:rPr lang="en-US" dirty="0" smtClean="0"/>
              <a:t>ompare</a:t>
            </a:r>
            <a:r>
              <a:rPr lang="en-US" baseline="0" dirty="0" smtClean="0"/>
              <a:t> abundance data for each protein individually, and find that WHEN GROUPED by SITE three proteins are significantly different (highlighted in red). </a:t>
            </a:r>
            <a:endParaRPr lang="en-US" dirty="0" smtClean="0"/>
          </a:p>
          <a:p>
            <a:r>
              <a:rPr lang="en-US" dirty="0" smtClean="0"/>
              <a:t>All three</a:t>
            </a:r>
            <a:r>
              <a:rPr lang="en-US" baseline="0" dirty="0" smtClean="0"/>
              <a:t> involved in re-</a:t>
            </a:r>
            <a:r>
              <a:rPr lang="en-US" dirty="0" smtClean="0"/>
              <a:t>folding of denatured,</a:t>
            </a:r>
            <a:r>
              <a:rPr lang="en-US" baseline="0" dirty="0" smtClean="0"/>
              <a:t> or unfolded </a:t>
            </a:r>
            <a:r>
              <a:rPr lang="en-US" dirty="0" smtClean="0"/>
              <a:t>proteins,</a:t>
            </a:r>
            <a:r>
              <a:rPr lang="en-US" baseline="0" dirty="0" smtClean="0"/>
              <a:t> </a:t>
            </a:r>
            <a:r>
              <a:rPr lang="en-US" dirty="0" smtClean="0"/>
              <a:t>&amp; assisting in degradation</a:t>
            </a:r>
            <a:r>
              <a:rPr lang="en-US" baseline="0" dirty="0" smtClean="0"/>
              <a:t> of overly damaged proteins. </a:t>
            </a:r>
          </a:p>
          <a:p>
            <a:r>
              <a:rPr lang="en-US" baseline="0" dirty="0" smtClean="0"/>
              <a:t>Heat Shock protein is a misnomer; production is triggered by heat shock, but it is also produced in response to other stressors that also cause damage and unfolding of proteins. </a:t>
            </a:r>
            <a:endParaRPr lang="en-US" dirty="0" smtClean="0"/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72087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We</a:t>
            </a:r>
            <a:r>
              <a:rPr lang="en-US" baseline="0" dirty="0" smtClean="0"/>
              <a:t> found geoduck at different sites have different amounts of 3 proteins related to stress response.  But at which sites are they producing more? This is a box plot for HSP90.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The</a:t>
            </a:r>
            <a:r>
              <a:rPr lang="en-US" baseline="0" dirty="0" smtClean="0"/>
              <a:t> X axis is abundance</a:t>
            </a:r>
            <a:endParaRPr lang="en-US" dirty="0" smtClean="0"/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Boxes are organized by latitude </a:t>
            </a:r>
            <a:r>
              <a:rPr lang="en-US" baseline="0" dirty="0" smtClean="0"/>
              <a:t>along the Y.</a:t>
            </a:r>
            <a:endParaRPr lang="en-US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We again see a geographical pattern, where FB &amp; PGB to the north have higher levels of the stress protein. 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This pattern is consistent across all three proteins.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What’s interesting is how the environmental data compare.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This is a bar plot of the mean DO data over the month at each site. DO is higher in northern sites, where stress protein is higher.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Similarly, pH is much lower in the northern sites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A recorded mean pH of 7.1 is indeed very low, with historic levels in Puget Sound in the high 7’s (e.g. 7.8 @ Ken Chew)</a:t>
            </a:r>
          </a:p>
          <a:p>
            <a:pPr marL="628650" marR="0" lvl="1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Low pH can cause high levels of reactive oxygen species, or free radicals, causing oxidative stress and cell damage.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Similarly, DO of 12 &amp; 14.5 at the northern sites would be highly over-saturated,  100% saturation would be near 9ppm. 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SUPER-saturation of DO can also resulting in cellular oxidative stress.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Laboratory studies do show this type of damage as a result of low pH and supersaturated oxygen.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Perhaps these 2 factors are having a compounding effect, and resulting cellular damage, triggering production of stress response proteins.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HOWEVER: outplant studies- other factors could cause damage (e.g. chemical toxins).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REGARDLESS, THIS DATA INDICATES geoduck @ PG&amp;FB pooling more energy into producing stress proteins, thus having less energy for processes like growth, immune system, and this correlates to acidic, and oxygen supersaturated water. </a:t>
            </a:r>
          </a:p>
          <a:p>
            <a:pPr marL="628650" lvl="1" indent="-171450">
              <a:buFont typeface="Arial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064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We</a:t>
            </a:r>
            <a:r>
              <a:rPr lang="en-US" baseline="0" dirty="0" smtClean="0"/>
              <a:t> found geoduck at different sites have different amounts of 3 proteins related to stress response.  But at which sites are they producing more? This is a box plot for HSP90.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The</a:t>
            </a:r>
            <a:r>
              <a:rPr lang="en-US" baseline="0" dirty="0" smtClean="0"/>
              <a:t> X axis is abundance</a:t>
            </a:r>
            <a:endParaRPr lang="en-US" dirty="0" smtClean="0"/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Boxes are organized by latitude </a:t>
            </a:r>
            <a:r>
              <a:rPr lang="en-US" baseline="0" dirty="0" smtClean="0"/>
              <a:t>along the Y.</a:t>
            </a:r>
            <a:endParaRPr lang="en-US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We again see a geographical pattern, where FB &amp; PGB to the north have higher levels of the stress protein. 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This pattern is consistent across all three proteins.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What’s interesting is how the environmental data compare.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This is a bar plot of the mean DO data over the month at each site. DO is higher in northern sites, where stress protein is higher.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Similarly, pH is much lower in the northern sites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A recorded mean pH of 7.1 is indeed very low, with historic levels in Puget Sound in the high 7’s (e.g. 7.8 @ Ken Chew)</a:t>
            </a:r>
          </a:p>
          <a:p>
            <a:pPr marL="628650" marR="0" lvl="1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Low pH can cause high levels of reactive oxygen species, or free radicals, causing oxidative stress and cell damage.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Similarly, DO of 12 &amp; 14.5 at the northern sites would be highly over-saturated,  100% saturation would be near 9ppm. 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SUPER-saturation of DO can also resulting in cellular oxidative stress.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Laboratory studies do show this type of damage as a result of low pH and supersaturated oxygen.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Perhaps these 2 factors are having a compounding effect, and resulting cellular damage, triggering production of stress response proteins.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HOWEVER: outplant studies- other factors could cause damage (e.g. chemical toxins).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REGARDLESS, THIS DATA INDICATES geoduck @ PG&amp;FB pooling more energy into producing stress proteins, thus having less energy for processes like growth, immune system, and this correlates to acidic, and oxygen supersaturated water. </a:t>
            </a:r>
          </a:p>
          <a:p>
            <a:pPr marL="628650" lvl="1" indent="-171450">
              <a:buFont typeface="Arial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0640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We</a:t>
            </a:r>
            <a:r>
              <a:rPr lang="en-US" baseline="0" dirty="0" smtClean="0"/>
              <a:t> found geoduck at different sites have different amounts of 3 proteins related to stress response.  But at which sites are they producing more? This is a box plot for HSP90.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dirty="0" smtClean="0"/>
              <a:t>The</a:t>
            </a:r>
            <a:r>
              <a:rPr lang="en-US" baseline="0" dirty="0" smtClean="0"/>
              <a:t> X axis is abundance</a:t>
            </a:r>
            <a:endParaRPr lang="en-US" dirty="0" smtClean="0"/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Boxes are organized by latitude </a:t>
            </a:r>
            <a:r>
              <a:rPr lang="en-US" baseline="0" dirty="0" smtClean="0"/>
              <a:t>along the Y.</a:t>
            </a:r>
            <a:endParaRPr lang="en-US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We again see a geographical pattern, where FB &amp; PGB to the north have higher levels of the stress protein. 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This pattern is consistent across all three proteins.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What’s interesting is how the environmental data compare.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This is a bar plot of the mean DO data over the month at each site. DO is higher in northern sites, where stress protein is higher.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Similarly, pH is much lower in the northern sites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A recorded mean pH of 7.1 is indeed very low, with historic levels in Puget Sound in the high 7’s (e.g. 7.8 @ Ken Chew)</a:t>
            </a:r>
          </a:p>
          <a:p>
            <a:pPr marL="628650" marR="0" lvl="1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Low pH can cause high levels of reactive oxygen species, or free radicals, causing oxidative stress and cell damage.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Similarly, DO of 12 &amp; 14.5 at the northern sites would be highly over-saturated,  100% saturation would be near 9ppm. 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SUPER-saturation of DO can also resulting in cellular oxidative stress.</a:t>
            </a:r>
          </a:p>
          <a:p>
            <a:pPr marL="171450" marR="0" lvl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Laboratory studies do show this type of damage as a result of low pH and supersaturated oxygen.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Perhaps these 2 factors are having a compounding effect, and resulting cellular damage, triggering production of stress response proteins.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HOWEVER: outplant studies- other factors could cause damage (e.g. chemical toxins). </a:t>
            </a:r>
          </a:p>
          <a:p>
            <a:pPr marL="171450" lvl="0" indent="-171450">
              <a:buFont typeface="Arial"/>
              <a:buChar char="•"/>
            </a:pPr>
            <a:r>
              <a:rPr lang="en-US" baseline="0" dirty="0" smtClean="0"/>
              <a:t>REGARDLESS, THIS DATA INDICATES geoduck @ PG&amp;FB pooling more energy into producing stress proteins, thus having less energy for processes like growth, immune system, and this correlates to acidic, and oxygen supersaturated water. </a:t>
            </a:r>
          </a:p>
          <a:p>
            <a:pPr marL="628650" lvl="1" indent="-171450">
              <a:buFont typeface="Arial"/>
              <a:buChar char="•"/>
            </a:pPr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10640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Overall:</a:t>
            </a:r>
            <a:r>
              <a:rPr lang="en-US" baseline="0" dirty="0" smtClean="0"/>
              <a:t> </a:t>
            </a:r>
            <a:endParaRPr lang="en-US" dirty="0" smtClean="0"/>
          </a:p>
          <a:p>
            <a:pPr marL="171450" indent="-171450">
              <a:buFont typeface="Arial"/>
              <a:buChar char="•"/>
            </a:pPr>
            <a:r>
              <a:rPr lang="en-US" dirty="0" smtClean="0"/>
              <a:t>Remarkable</a:t>
            </a:r>
            <a:r>
              <a:rPr lang="en-US" baseline="0" dirty="0" smtClean="0"/>
              <a:t> that sibling geoduck, separated for 1 month, have clear physiological differences between sites, measured in three stress-related proteins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There is a geographical pattern, where geoduck placed in northern sites produced more stress-proteins, correlated with lower pH and higher DO</a:t>
            </a:r>
          </a:p>
          <a:p>
            <a:pPr marL="171450" indent="-171450">
              <a:buFont typeface="Arial"/>
              <a:buChar char="•"/>
            </a:pPr>
            <a:endParaRPr lang="en-US" baseline="0" dirty="0" smtClean="0"/>
          </a:p>
          <a:p>
            <a:r>
              <a:rPr lang="en-US" dirty="0" smtClean="0"/>
              <a:t>More Next Steps: </a:t>
            </a:r>
          </a:p>
          <a:p>
            <a:pPr marL="171450" indent="-171450">
              <a:buFont typeface="Arial"/>
              <a:buChar char="•"/>
            </a:pPr>
            <a:endParaRPr lang="en-US" sz="1200" i="1" dirty="0" smtClean="0"/>
          </a:p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Avenir Medium"/>
                <a:cs typeface="Avenir Medium"/>
              </a:rPr>
              <a:t>(Gill transcriptome,</a:t>
            </a:r>
            <a:r>
              <a:rPr lang="en-US" sz="1200" baseline="0" dirty="0" smtClean="0">
                <a:latin typeface="Avenir Medium"/>
                <a:cs typeface="Avenir Medium"/>
              </a:rPr>
              <a:t> can use to more accurately ID the 8k proteins.)</a:t>
            </a:r>
            <a:endParaRPr lang="en-US" sz="1200" dirty="0" smtClean="0">
              <a:latin typeface="Avenir Medium"/>
              <a:cs typeface="Avenir Medium"/>
            </a:endParaRPr>
          </a:p>
          <a:p>
            <a:pPr marL="171450" indent="-171450">
              <a:buFont typeface="Arial"/>
              <a:buChar char="•"/>
            </a:pPr>
            <a:r>
              <a:rPr lang="en-US" sz="1200" i="1" dirty="0" smtClean="0"/>
              <a:t>Ultimate goal: could</a:t>
            </a:r>
            <a:r>
              <a:rPr lang="en-US" sz="1200" i="1" baseline="0" dirty="0" smtClean="0"/>
              <a:t> </a:t>
            </a:r>
            <a:r>
              <a:rPr lang="en-US" sz="1200" i="1" dirty="0" smtClean="0"/>
              <a:t>use these</a:t>
            </a:r>
            <a:r>
              <a:rPr lang="en-US" sz="1200" i="1" baseline="0" dirty="0" smtClean="0"/>
              <a:t> proteins </a:t>
            </a:r>
            <a:r>
              <a:rPr lang="en-US" sz="1200" i="1" dirty="0" smtClean="0"/>
              <a:t>for</a:t>
            </a:r>
            <a:r>
              <a:rPr lang="en-US" sz="1200" i="1" baseline="0" dirty="0" smtClean="0"/>
              <a:t>  short-term site-assessment </a:t>
            </a:r>
            <a:r>
              <a:rPr lang="en-US" sz="1200" i="1" baseline="0" dirty="0" err="1" smtClean="0"/>
              <a:t>outplants</a:t>
            </a:r>
            <a:r>
              <a:rPr lang="en-US" sz="1200" i="1" baseline="0" dirty="0" smtClean="0"/>
              <a:t> : placed a few geoduck @ different locations, ID which is best for aquaculture </a:t>
            </a:r>
          </a:p>
          <a:p>
            <a:pPr marL="457200" lvl="1" indent="0">
              <a:buFont typeface="Arial"/>
              <a:buNone/>
            </a:pPr>
            <a:endParaRPr lang="en-US" sz="1200" i="1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9304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000" b="1" dirty="0" smtClean="0">
                <a:latin typeface="Avenir Medium"/>
                <a:cs typeface="Avenir Medium"/>
              </a:rPr>
              <a:t>Benefits of 2-phase proteomics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Why not use other method of measuring proteins? 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Phase 1 – the memory-intensive step- is only required once, and results can be used again. I now have 8k proteins detected, and anyone could use as targets for future studies.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Phase 2 is inexpensive; depending on the # of target proteins, cost could be $20-$50 per sample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This 2-phase allows us to potentially ID unexpected proteins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Works with new species once transcriptome is available; doesn’t have to be tissue-specific. </a:t>
            </a:r>
            <a:endParaRPr lang="en-US" dirty="0" smtClean="0"/>
          </a:p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endParaRPr lang="en-US" sz="2000" dirty="0" smtClean="0">
              <a:solidFill>
                <a:schemeClr val="tx1"/>
              </a:solidFill>
              <a:latin typeface="Avenir Medium"/>
              <a:cs typeface="Avenir Medium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Proteomic response to elevated PCO2 level in eastern oysters, Crassostrea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virginica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evidence for oxidative stress,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Lars </a:t>
            </a:r>
            <a:r>
              <a:rPr lang="en-US" sz="1200" b="1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Tomanek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etc., 2011</a:t>
            </a:r>
            <a:endParaRPr lang="en-US" dirty="0" smtClean="0"/>
          </a:p>
          <a:p>
            <a:r>
              <a:rPr lang="en-US" dirty="0" smtClean="0"/>
              <a:t>Low</a:t>
            </a:r>
            <a:r>
              <a:rPr lang="en-US" baseline="0" dirty="0" smtClean="0"/>
              <a:t> pH and ROS, all investigated in mammals: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High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pCO2 series of reactions to form ROS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“Low intracellular pH triggered by environmental acidification may negatively affect the efficiency of the mitochondrial electron transport chain (ETC) by increasing electron slip in ROS-generating mitochondrial </a:t>
            </a:r>
            <a:r>
              <a:rPr lang="is-I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…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would result in elevated rates of ROS generation.”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pH can cause a release of transition metals, such as iron, which can oxidize molecules and cause oxidative stress</a:t>
            </a:r>
            <a:endParaRPr lang="en-US" sz="1200" kern="1200" dirty="0" smtClean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Marcelo Hermes-Lima, Tania </a:t>
            </a:r>
            <a:r>
              <a:rPr lang="en-US" sz="1200" b="1" kern="120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Zenteno-Savın</a:t>
            </a:r>
            <a:r>
              <a:rPr lang="en-US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(Brazil),</a:t>
            </a:r>
            <a:r>
              <a:rPr lang="en-US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</a:t>
            </a:r>
            <a:r>
              <a:rPr lang="fi-FI" sz="1200" b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002,</a:t>
            </a:r>
            <a:r>
              <a:rPr lang="fi-FI" sz="1200" b="1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i="1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Animal response to drastic changes in oxygen availability and physiological oxidative stress</a:t>
            </a:r>
            <a:endParaRPr lang="en-US" i="1" dirty="0" smtClean="0">
              <a:effectLst/>
            </a:endParaRPr>
          </a:p>
          <a:p>
            <a:endParaRPr lang="en-US" sz="1200" i="1" baseline="0" dirty="0" smtClean="0"/>
          </a:p>
          <a:p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OXIDATIVE STRESS IN VERTEBRATES AND INVERTEBRATES: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Molecular Aspects of Cell Signaling: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Mr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&amp; Mrs. </a:t>
            </a:r>
            <a:r>
              <a:rPr lang="en-US" sz="120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Farooqui</a:t>
            </a:r>
            <a:r>
              <a:rPr lang="en-US" sz="120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The Ohio State – textbook on oxidative stress, touches on various causes due to differing oxygen levels. </a:t>
            </a:r>
            <a:endParaRPr lang="en-US" dirty="0" smtClean="0"/>
          </a:p>
          <a:p>
            <a:endParaRPr lang="en-US" sz="1200" i="1" baseline="0" dirty="0" smtClean="0"/>
          </a:p>
          <a:p>
            <a:endParaRPr lang="en-US" sz="1200" i="1" baseline="0" dirty="0" smtClean="0"/>
          </a:p>
          <a:p>
            <a:r>
              <a:rPr lang="en-US" sz="1200" i="1" baseline="0" dirty="0" smtClean="0"/>
              <a:t>COST: </a:t>
            </a:r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Need exact number. </a:t>
            </a:r>
          </a:p>
          <a:p>
            <a:r>
              <a:rPr lang="en-US" sz="1200" kern="120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$300/day, 7 days (including dilution curve etc. &amp; some extra time), + extraction kit cost</a:t>
            </a:r>
            <a:endParaRPr lang="en-US" sz="1200" dirty="0" smtClean="0">
              <a:solidFill>
                <a:schemeClr val="tx1"/>
              </a:solidFill>
              <a:latin typeface="Avenir Medium"/>
              <a:cs typeface="Avenir Medium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i="1" dirty="0" smtClean="0">
              <a:effectLst/>
            </a:endParaRPr>
          </a:p>
          <a:p>
            <a:pPr marL="0" indent="0">
              <a:buFont typeface="Arial"/>
              <a:buNone/>
            </a:pPr>
            <a:endParaRPr lang="en-US" dirty="0" smtClean="0"/>
          </a:p>
          <a:p>
            <a:pPr marL="274320" lvl="1">
              <a:buClr>
                <a:schemeClr val="accent1"/>
              </a:buClr>
              <a:buSzPct val="85000"/>
              <a:buFont typeface="Wingdings 2"/>
              <a:buChar char=""/>
            </a:pPr>
            <a:endParaRPr lang="en-US" sz="2000" dirty="0" smtClean="0">
              <a:solidFill>
                <a:schemeClr val="tx1"/>
              </a:solidFill>
              <a:latin typeface="Avenir Medium"/>
              <a:cs typeface="Avenir Medium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702354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Pacific geoduck is</a:t>
            </a:r>
            <a:r>
              <a:rPr lang="en-US" baseline="0" dirty="0" smtClean="0"/>
              <a:t> </a:t>
            </a:r>
            <a:r>
              <a:rPr lang="is-IS" baseline="0" dirty="0" smtClean="0"/>
              <a:t>… </a:t>
            </a:r>
          </a:p>
          <a:p>
            <a:pPr marL="171450" indent="-171450">
              <a:buFont typeface="Arial"/>
              <a:buChar char="•"/>
            </a:pPr>
            <a:r>
              <a:rPr lang="is-IS" baseline="0" dirty="0" smtClean="0"/>
              <a:t>In this growing industry it’s important to know how changes in the environment affects geoduck physiology, whether we are ... </a:t>
            </a:r>
          </a:p>
          <a:p>
            <a:pPr marL="628650" lvl="1" indent="-171450">
              <a:buFont typeface="Arial"/>
              <a:buChar char="•"/>
            </a:pPr>
            <a:r>
              <a:rPr lang="is-IS" baseline="0" dirty="0" smtClean="0"/>
              <a:t>Selecting sites for geoduck aquaculture, or </a:t>
            </a:r>
          </a:p>
          <a:p>
            <a:pPr marL="628650" lvl="1" indent="-171450">
              <a:buFont typeface="Arial"/>
              <a:buChar char="•"/>
            </a:pPr>
            <a:r>
              <a:rPr lang="is-IS" baseline="0" dirty="0" smtClean="0"/>
              <a:t>Predicting the effect of water quality changes on wild and farmed geoduck, or ... </a:t>
            </a:r>
          </a:p>
          <a:p>
            <a:pPr marL="628650" lvl="1" indent="-171450">
              <a:buFont typeface="Arial"/>
              <a:buChar char="•"/>
            </a:pPr>
            <a:r>
              <a:rPr lang="is-IS" baseline="0" dirty="0" smtClean="0"/>
              <a:t>Using Geoduck to monitor the effect of a changing climate on native populations ... </a:t>
            </a:r>
          </a:p>
          <a:p>
            <a:pPr marL="171450" lvl="0" indent="-171450">
              <a:buFont typeface="Arial"/>
              <a:buChar char="•"/>
            </a:pPr>
            <a:r>
              <a:rPr lang="is-IS" baseline="0" dirty="0" smtClean="0"/>
              <a:t>It’s important to know how geoduck respond in different environments. </a:t>
            </a:r>
          </a:p>
          <a:p>
            <a:pPr marL="171450" lvl="0" indent="-171450">
              <a:buFont typeface="Arial"/>
              <a:buChar char="•"/>
            </a:pPr>
            <a:endParaRPr lang="is-IS" baseline="0" dirty="0" smtClean="0"/>
          </a:p>
          <a:p>
            <a:pPr marL="0" lvl="0" indent="0">
              <a:buFont typeface="Arial"/>
              <a:buNone/>
            </a:pPr>
            <a:r>
              <a:rPr lang="is-IS" baseline="0" dirty="0" smtClean="0"/>
              <a:t>In this project we use proteomics to assess the physiological response of geoduck in different environments. So... </a:t>
            </a:r>
            <a:r>
              <a:rPr lang="en-US" baseline="0" dirty="0" smtClean="0"/>
              <a:t>W</a:t>
            </a:r>
            <a:r>
              <a:rPr lang="is-IS" baseline="0" dirty="0" smtClean="0"/>
              <a:t>hy proteomics? </a:t>
            </a:r>
          </a:p>
          <a:p>
            <a:pPr marL="171450" indent="-171450">
              <a:buFont typeface="Arial"/>
              <a:buChar char="•"/>
            </a:pPr>
            <a:endParaRPr lang="is-IS" baseline="0" dirty="0" smtClean="0"/>
          </a:p>
          <a:p>
            <a:endParaRPr lang="is-I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266701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dirty="0" smtClean="0"/>
              <a:t>Proteomics is the study of all proteins at the cellular</a:t>
            </a:r>
            <a:r>
              <a:rPr lang="en-US" baseline="0" dirty="0" smtClean="0"/>
              <a:t> level.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Proteins carry out most cellular activity, and the composition of proteins in the cell can be dynamic, changing based on developmental stage, immune response, and changes in the environment. </a:t>
            </a:r>
          </a:p>
          <a:p>
            <a:pPr marL="628650" lvl="1" indent="-171450">
              <a:buFont typeface="Arial"/>
              <a:buChar char="•"/>
            </a:pPr>
            <a:r>
              <a:rPr lang="en-US" baseline="0" dirty="0" smtClean="0"/>
              <a:t>Organism experiences a change in temperature, oxygen, etc., certain proteins respond maintain homeostasis, to avoid cell damage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Because these proteins quickly respond to environmental changes,  measuring them provide us a direct, sensitive view of the animal’s physiology and energy allocation.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Therefore, we can then measure proteins that we know are triggered by environmental changes, to assess where the animals resources are being directed.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107841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</a:t>
            </a:r>
            <a:r>
              <a:rPr lang="en-US" baseline="0" dirty="0" smtClean="0"/>
              <a:t> this outplant project, we assess the physiological status in geoduck in different sites. We ask</a:t>
            </a:r>
            <a:r>
              <a:rPr lang="is-IS" baseline="0" dirty="0" smtClean="0"/>
              <a:t>… </a:t>
            </a:r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First, how does protein abundance differ between geoduck placed at sites around western Washington?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If so, how do environmental differences correspond to geoduck proteins differences, and </a:t>
            </a:r>
            <a:r>
              <a:rPr lang="is-IS" baseline="0" dirty="0" smtClean="0"/>
              <a:t>… ultimately...</a:t>
            </a:r>
            <a:endParaRPr lang="en-US" baseline="0" dirty="0" smtClean="0"/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Which proteins can we use to monitor geoduck physiology, assess site suitability? </a:t>
            </a:r>
          </a:p>
          <a:p>
            <a:pPr marL="171450" indent="-171450">
              <a:buFont typeface="Arial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64920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/>
              <a:buChar char="•"/>
            </a:pPr>
            <a:r>
              <a:rPr lang="en-US" sz="1200" dirty="0" smtClean="0">
                <a:latin typeface="Avenir Medium"/>
                <a:cs typeface="Avenir Medium"/>
              </a:rPr>
              <a:t>As</a:t>
            </a:r>
            <a:r>
              <a:rPr lang="en-US" sz="1200" baseline="0" dirty="0" smtClean="0">
                <a:latin typeface="Avenir Medium"/>
                <a:cs typeface="Avenir Medium"/>
              </a:rPr>
              <a:t> mentioned, this was an outplant study. </a:t>
            </a:r>
          </a:p>
          <a:p>
            <a:pPr marL="171450" indent="-171450">
              <a:buFont typeface="Arial"/>
              <a:buChar char="•"/>
            </a:pPr>
            <a:r>
              <a:rPr lang="en-US" sz="1200" baseline="0" dirty="0" smtClean="0">
                <a:latin typeface="Avenir Medium"/>
                <a:cs typeface="Avenir Medium"/>
              </a:rPr>
              <a:t>Sibling juvenile geoduck were split into 4 groups, and outplanted in throughout Washington for one month, from June to July.  </a:t>
            </a:r>
          </a:p>
          <a:p>
            <a:pPr marL="171450" indent="-171450">
              <a:buFont typeface="Arial"/>
              <a:buChar char="•"/>
            </a:pPr>
            <a:r>
              <a:rPr lang="en-US" sz="1200" baseline="0" dirty="0" smtClean="0">
                <a:latin typeface="Avenir Medium"/>
                <a:cs typeface="Avenir Medium"/>
              </a:rPr>
              <a:t>3 sites spanned Puget Sound from north to south, and one site was in Willapa Bay. </a:t>
            </a:r>
            <a:endParaRPr lang="en-US" sz="1200" dirty="0" smtClean="0">
              <a:latin typeface="Avenir Medium"/>
              <a:cs typeface="Avenir Medium"/>
            </a:endParaRPr>
          </a:p>
          <a:p>
            <a:pPr marL="171450" indent="-171450">
              <a:buFont typeface="Arial"/>
              <a:buChar char="•"/>
            </a:pPr>
            <a:r>
              <a:rPr lang="en-US" sz="1200" baseline="0" dirty="0" smtClean="0">
                <a:latin typeface="Avenir Medium"/>
                <a:cs typeface="Avenir Medium"/>
              </a:rPr>
              <a:t>Each site also included 2 habitats, eelgrass beds and bare sediment.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200" baseline="0" dirty="0" smtClean="0">
                <a:latin typeface="Avenir Medium"/>
                <a:cs typeface="Avenir Medium"/>
              </a:rPr>
              <a:t>Placed a suite of probes at each site to monitor water quality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sz="1200" dirty="0" smtClean="0">
                <a:latin typeface="Avenir Medium"/>
                <a:cs typeface="Avenir Medium"/>
              </a:rPr>
              <a:t>At</a:t>
            </a:r>
            <a:r>
              <a:rPr lang="en-US" sz="1200" baseline="0" dirty="0" smtClean="0">
                <a:latin typeface="Avenir Medium"/>
                <a:cs typeface="Avenir Medium"/>
              </a:rPr>
              <a:t> end of month s</a:t>
            </a:r>
            <a:r>
              <a:rPr lang="en-US" sz="1200" dirty="0" smtClean="0">
                <a:latin typeface="Avenir Medium"/>
                <a:cs typeface="Avenir Medium"/>
              </a:rPr>
              <a:t>ampled</a:t>
            </a:r>
            <a:r>
              <a:rPr lang="en-US" sz="1200" baseline="0" dirty="0" smtClean="0">
                <a:latin typeface="Avenir Medium"/>
                <a:cs typeface="Avenir Medium"/>
              </a:rPr>
              <a:t> the animals for gill tissue, &amp; extracted proteins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90404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 smtClean="0"/>
              <a:t>We measured protein composition in 2 phases, both using a mass spectrometer. </a:t>
            </a:r>
          </a:p>
          <a:p>
            <a:r>
              <a:rPr lang="en-US" baseline="0" dirty="0" smtClean="0"/>
              <a:t>Phase 1:  on left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Discovery phase, where we determine which proteins we can clearly measure in our gill tissue? 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Aka: Shotgun Proteomics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Highly memory intensive, limited by the number of sample we can process.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Ran 2 geoduck samples per site, measured total of ~8k proteins, and </a:t>
            </a:r>
            <a:r>
              <a:rPr lang="en-US" baseline="0" dirty="0" err="1" smtClean="0"/>
              <a:t>ID’d</a:t>
            </a:r>
            <a:r>
              <a:rPr lang="en-US" baseline="0" dirty="0" smtClean="0"/>
              <a:t> 5,700. 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From 5,700 known proteins we selected a handful to investigate further. 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Proteins selected based on detectability across all samples, quality of signal, and biological function. </a:t>
            </a:r>
          </a:p>
          <a:p>
            <a:pPr marL="0" indent="0">
              <a:buFont typeface="Arial"/>
              <a:buNone/>
            </a:pPr>
            <a:r>
              <a:rPr lang="en-US" baseline="0" dirty="0" smtClean="0"/>
              <a:t>Phase 2: on right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Targeted quantification phase, we can precisely measure the amount of each proteins we’ve selected in each geoduck sample. 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Less intensive, ran 12 per site, targeting 13 proteins</a:t>
            </a:r>
          </a:p>
          <a:p>
            <a:pPr marL="171450" indent="-171450">
              <a:buFont typeface="Arial"/>
              <a:buChar char="•"/>
            </a:pPr>
            <a:r>
              <a:rPr lang="en-US" baseline="0" dirty="0" smtClean="0"/>
              <a:t>The data we collected from phase 2 was quantity data, and were able to compared abundance between sites.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8377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This is the list of 13 proteins that I selected for phase 2.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I focused on proteins triggered by environmental changes, such as general stress response proteins, oxidative stress or pH changes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Again, these were also selected b/c had a very clear signal in all phase 1 samples, a good sign that we could consistently measure them again. </a:t>
            </a:r>
          </a:p>
          <a:p>
            <a:pPr marL="171450" marR="0" indent="-17145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•"/>
              <a:tabLst/>
              <a:defRPr/>
            </a:pPr>
            <a:r>
              <a:rPr lang="en-US" baseline="0" dirty="0" smtClean="0"/>
              <a:t>With the abundance data for these 13 proteins, we can see if there are any patterns in geoduck placed in our four sites.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35777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 case I need this info:</a:t>
            </a:r>
          </a:p>
          <a:p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12654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aseline="0" dirty="0" smtClean="0"/>
              <a:t>On the left is an NMDS plot, (NMDS), which allows us to visualize patterns in our abundance data. </a:t>
            </a:r>
          </a:p>
          <a:p>
            <a:r>
              <a:rPr lang="en-US" sz="1200" baseline="0" dirty="0" smtClean="0"/>
              <a:t>On this plot, each point represents a geoduck sample</a:t>
            </a:r>
          </a:p>
          <a:p>
            <a:r>
              <a:rPr lang="en-US" sz="1200" baseline="0" dirty="0" smtClean="0"/>
              <a:t>Points are color coded by site</a:t>
            </a:r>
          </a:p>
          <a:p>
            <a:r>
              <a:rPr lang="en-US" sz="1200" baseline="0" dirty="0" smtClean="0"/>
              <a:t>Closer points are to each other, more similar the abundances are for the 13 proteins. </a:t>
            </a:r>
          </a:p>
          <a:p>
            <a:r>
              <a:rPr lang="en-US" sz="1200" baseline="0" dirty="0" smtClean="0"/>
              <a:t>If there was no difference between geoduck placed at different site, the colors would be all mixed together,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aseline="0" dirty="0" smtClean="0"/>
              <a:t>But we see a c</a:t>
            </a:r>
            <a:r>
              <a:rPr lang="en-US" sz="1200" dirty="0" smtClean="0"/>
              <a:t>lear clustering by site</a:t>
            </a:r>
            <a:r>
              <a:rPr lang="en-US" sz="1200" baseline="0" dirty="0" smtClean="0"/>
              <a:t>, and a geographical separation, where the northern-most sites (FB, PG) are more similar to each other than they are to the southern sites (CI, WB). This site difference is confirmed with an analysis of similarity test, P=.03.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0CF1688-2374-3540-B058-D1875BF9B29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49658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3048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25146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1371600" y="2819400"/>
            <a:ext cx="6400800" cy="1752600"/>
          </a:xfrm>
        </p:spPr>
        <p:txBody>
          <a:bodyPr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155448" y="2420112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Oval 12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685800" y="381000"/>
            <a:ext cx="7772400" cy="1752600"/>
          </a:xfrm>
        </p:spPr>
        <p:txBody>
          <a:bodyPr anchor="b"/>
          <a:lstStyle>
            <a:lvl1pPr>
              <a:defRPr sz="4200">
                <a:solidFill>
                  <a:schemeClr val="accent1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7010400" y="0"/>
            <a:ext cx="21336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 rot="5400000">
            <a:off x="4021836" y="3278124"/>
            <a:ext cx="6245352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6839712" y="2925763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6934200" y="3020251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915912" y="3009901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04800" y="304800"/>
            <a:ext cx="6553200" cy="5821366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91400" y="304801"/>
            <a:ext cx="1447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61688" y="1026372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301752" y="1527048"/>
            <a:ext cx="850392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04800" y="6410848"/>
            <a:ext cx="8500872" cy="365760"/>
          </a:xfrm>
        </p:spPr>
        <p:txBody>
          <a:bodyPr/>
          <a:lstStyle>
            <a:lvl1pPr>
              <a:defRPr sz="1200" b="1" cap="small"/>
            </a:lvl1pPr>
          </a:lstStyle>
          <a:p>
            <a:r>
              <a:rPr lang="en-US" dirty="0" smtClean="0">
                <a:latin typeface="Avenir Medium"/>
                <a:cs typeface="Avenir Medium"/>
              </a:rPr>
              <a:t>Questions  --------  Background -------- Outplant -------- 2-phase protein analysis -------- Results -------- Conclusions</a:t>
            </a:r>
            <a:endParaRPr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1905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152400" y="2286000"/>
            <a:ext cx="8833104" cy="304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155448" y="142352"/>
            <a:ext cx="8833104" cy="2139696"/>
          </a:xfrm>
          <a:prstGeom prst="rect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68426" y="2743200"/>
            <a:ext cx="6480174" cy="1673225"/>
          </a:xfrm>
        </p:spPr>
        <p:txBody>
          <a:bodyPr anchor="t"/>
          <a:lstStyle>
            <a:lvl1pPr marL="0" indent="0" algn="ctr">
              <a:buNone/>
              <a:defRPr sz="1600" b="1" cap="all" spc="250" baseline="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152400" y="2438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4267200" y="2115312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4361688" y="2209800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4343400" y="2199450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533400"/>
            <a:ext cx="7772400" cy="1524000"/>
          </a:xfrm>
        </p:spPr>
        <p:txBody>
          <a:bodyPr anchor="b"/>
          <a:lstStyle>
            <a:lvl1pPr algn="ctr">
              <a:buNone/>
              <a:defRPr sz="4200" b="0" cap="none" baseline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91200" y="6409944"/>
            <a:ext cx="3044952" cy="365760"/>
          </a:xfrm>
        </p:spPr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/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 flipV="1">
            <a:off x="4563080" y="1575652"/>
            <a:ext cx="8921" cy="4819557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Content Placeholder 9"/>
          <p:cNvSpPr>
            <a:spLocks noGrp="1"/>
          </p:cNvSpPr>
          <p:nvPr>
            <p:ph sz="half" idx="1"/>
          </p:nvPr>
        </p:nvSpPr>
        <p:spPr>
          <a:xfrm>
            <a:off x="301752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2" name="Content Placeholder 11"/>
          <p:cNvSpPr>
            <a:spLocks noGrp="1"/>
          </p:cNvSpPr>
          <p:nvPr>
            <p:ph sz="half" idx="2"/>
          </p:nvPr>
        </p:nvSpPr>
        <p:spPr>
          <a:xfrm>
            <a:off x="4800600" y="1371600"/>
            <a:ext cx="4038600" cy="4681728"/>
          </a:xfrm>
        </p:spPr>
        <p:txBody>
          <a:bodyPr/>
          <a:lstStyle>
            <a:lvl1pPr>
              <a:defRPr sz="2500"/>
            </a:lvl1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 flipV="1">
            <a:off x="4572000" y="2200275"/>
            <a:ext cx="0" cy="4187952"/>
          </a:xfrm>
          <a:prstGeom prst="line">
            <a:avLst/>
          </a:prstGeom>
          <a:noFill/>
          <a:ln w="9525" cap="flat" cmpd="sng" algn="ctr">
            <a:solidFill>
              <a:schemeClr val="tx2"/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white">
          <a:xfrm>
            <a:off x="0" y="0"/>
            <a:ext cx="9144000" cy="14478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152400" y="1371600"/>
            <a:ext cx="8833104" cy="914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145923" y="6391656"/>
            <a:ext cx="8833104" cy="310896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4040188" cy="732974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lang="en-US" sz="2200" b="1" dirty="0" smtClean="0">
                <a:solidFill>
                  <a:srgbClr val="FFFFFF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791330" y="1524000"/>
            <a:ext cx="4041775" cy="731520"/>
          </a:xfrm>
          <a:noFill/>
          <a:ln w="15875" cap="rnd" cmpd="sng" algn="ctr">
            <a:noFill/>
            <a:prstDash val="solid"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anchor="ctr">
            <a:noAutofit/>
          </a:bodyPr>
          <a:lstStyle>
            <a:lvl1pPr marL="0" indent="0">
              <a:buNone/>
              <a:defRPr sz="2200" b="1"/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04800" y="6409944"/>
            <a:ext cx="3581400" cy="365760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52400" y="128016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4" name="Content Placeholder 23"/>
          <p:cNvSpPr>
            <a:spLocks noGrp="1"/>
          </p:cNvSpPr>
          <p:nvPr>
            <p:ph sz="quarter" idx="2"/>
          </p:nvPr>
        </p:nvSpPr>
        <p:spPr>
          <a:xfrm>
            <a:off x="301752" y="2471383"/>
            <a:ext cx="4041648" cy="3818404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6" name="Content Placeholder 25"/>
          <p:cNvSpPr>
            <a:spLocks noGrp="1"/>
          </p:cNvSpPr>
          <p:nvPr>
            <p:ph sz="quarter" idx="4"/>
          </p:nvPr>
        </p:nvSpPr>
        <p:spPr>
          <a:xfrm>
            <a:off x="4800600" y="2471383"/>
            <a:ext cx="4038600" cy="3822192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Oval 24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7" name="Oval 26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4343400" y="1042416"/>
            <a:ext cx="457200" cy="441325"/>
          </a:xfrm>
        </p:spPr>
        <p:txBody>
          <a:bodyPr/>
          <a:lstStyle>
            <a:lvl1pPr algn="ctr">
              <a:defRPr/>
            </a:lvl1pPr>
          </a:lstStyle>
          <a:p>
            <a:pPr algn="ctr" eaLnBrk="1" latinLnBrk="0" hangingPunct="1"/>
            <a:fld id="{2C6B1FF6-39B9-40F5-8B67-33C6354A3D4F}" type="slidenum">
              <a:rPr kumimoji="0" lang="en-US" smtClean="0"/>
              <a:pPr algn="ctr" eaLnBrk="1" latinLnBrk="0" hangingPunct="1"/>
              <a:t>‹#›</a:t>
            </a:fld>
            <a:endParaRPr kumimoji="0" lang="en-US" dirty="0"/>
          </a:p>
        </p:txBody>
      </p:sp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 rtlCol="0" anchor="b" anchorCtr="0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4343400" y="1036020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white">
          <a:xfrm>
            <a:off x="0" y="0"/>
            <a:ext cx="9144000" cy="155448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0" name="Rectangle 9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146304" y="6391656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152400" y="158496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4267200" y="6324600"/>
            <a:ext cx="609600" cy="441324"/>
          </a:xfr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52400" y="152400"/>
            <a:ext cx="8833104" cy="304800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18872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3" name="Rectangle 12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914400"/>
            <a:ext cx="2362200" cy="990600"/>
          </a:xfrm>
        </p:spPr>
        <p:txBody>
          <a:bodyPr anchor="b">
            <a:noAutofit/>
          </a:bodyPr>
          <a:lstStyle>
            <a:lvl1pPr algn="l">
              <a:buNone/>
              <a:defRPr sz="2200" b="1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381000" y="1981200"/>
            <a:ext cx="2362200" cy="4144963"/>
          </a:xfrm>
        </p:spPr>
        <p:txBody>
          <a:bodyPr/>
          <a:lstStyle>
            <a:lvl1pPr marL="0" indent="0">
              <a:spcAft>
                <a:spcPts val="1000"/>
              </a:spcAft>
              <a:buNone/>
              <a:defRPr sz="1600">
                <a:solidFill>
                  <a:srgbClr val="FFFFFF"/>
                </a:solidFill>
              </a:defRPr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2400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20" name="Content Placeholder 19"/>
          <p:cNvSpPr>
            <a:spLocks noGrp="1"/>
          </p:cNvSpPr>
          <p:nvPr>
            <p:ph sz="quarter" idx="1"/>
          </p:nvPr>
        </p:nvSpPr>
        <p:spPr>
          <a:xfrm>
            <a:off x="3124200" y="685800"/>
            <a:ext cx="5638800" cy="54102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Oval 9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Oval 10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>
            <a:lvl1pPr>
              <a:defRPr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21" name="Rectangle 20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383280" cy="365760"/>
          </a:xfrm>
        </p:spPr>
        <p:txBody>
          <a:bodyPr/>
          <a:lstStyle/>
          <a:p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traight Connector 20"/>
          <p:cNvSpPr>
            <a:spLocks noChangeShapeType="1"/>
          </p:cNvSpPr>
          <p:nvPr/>
        </p:nvSpPr>
        <p:spPr bwMode="auto">
          <a:xfrm>
            <a:off x="152400" y="533400"/>
            <a:ext cx="8833104" cy="0"/>
          </a:xfrm>
          <a:prstGeom prst="line">
            <a:avLst/>
          </a:prstGeom>
          <a:noFill/>
          <a:ln w="11430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152400" y="152400"/>
            <a:ext cx="8833104" cy="301752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152400" y="609600"/>
            <a:ext cx="2743200" cy="5867400"/>
          </a:xfrm>
          <a:prstGeom prst="rect">
            <a:avLst/>
          </a:prstGeom>
          <a:solidFill>
            <a:schemeClr val="accent1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Rectangle 14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2" name="Oval 11"/>
          <p:cNvSpPr/>
          <p:nvPr/>
        </p:nvSpPr>
        <p:spPr>
          <a:xfrm>
            <a:off x="1295400" y="228600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1389888" y="323088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371600" y="312738"/>
            <a:ext cx="457200" cy="441325"/>
          </a:xfrm>
        </p:spPr>
        <p:txBody>
          <a:bodyPr/>
          <a:lstStyle/>
          <a:p>
            <a:fld id="{2C6B1FF6-39B9-40F5-8B67-33C6354A3D4F}" type="slidenum">
              <a:rPr kumimoji="0" lang="en-US" smtClean="0"/>
              <a:pPr eaLnBrk="1" latinLnBrk="0" hangingPunct="1"/>
              <a:t>‹#›</a:t>
            </a:fld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00375" y="5029200"/>
            <a:ext cx="5867400" cy="1219200"/>
          </a:xfrm>
        </p:spPr>
        <p:txBody>
          <a:bodyPr anchor="t">
            <a:noAutofit/>
          </a:bodyPr>
          <a:lstStyle>
            <a:lvl1pPr algn="l">
              <a:buNone/>
              <a:defRPr sz="24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3000375" y="609600"/>
            <a:ext cx="5867400" cy="4267200"/>
          </a:xfrm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Drag picture to placeholder or click icon to add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81000" y="990600"/>
            <a:ext cx="2438400" cy="5257800"/>
          </a:xfrm>
        </p:spPr>
        <p:txBody>
          <a:bodyPr/>
          <a:lstStyle>
            <a:lvl1pPr marL="0" indent="0">
              <a:spcAft>
                <a:spcPts val="1000"/>
              </a:spcAft>
              <a:buFontTx/>
              <a:buNone/>
              <a:defRPr sz="1600">
                <a:solidFill>
                  <a:srgbClr val="FFFFFF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788152" y="6404984"/>
            <a:ext cx="3044952" cy="365760"/>
          </a:xfrm>
        </p:spPr>
        <p:txBody>
          <a:bodyPr/>
          <a:lstStyle/>
          <a:p>
            <a:pPr eaLnBrk="1" latinLnBrk="0" hangingPunct="1"/>
            <a:fld id="{9D21D778-B565-4D7E-94D7-64010A445B68}" type="datetimeFigureOut">
              <a:rPr lang="en-US" smtClean="0"/>
              <a:pPr eaLnBrk="1" latinLnBrk="0" hangingPunct="1"/>
              <a:t>9/28/17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01752" y="6410848"/>
            <a:ext cx="3584448" cy="365760"/>
          </a:xfrm>
        </p:spPr>
        <p:txBody>
          <a:bodyPr/>
          <a:lstStyle/>
          <a:p>
            <a:endParaRPr kumimoji="0"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/>
          <p:cNvSpPr>
            <a:spLocks noChangeArrowheads="1"/>
          </p:cNvSpPr>
          <p:nvPr/>
        </p:nvSpPr>
        <p:spPr bwMode="white">
          <a:xfrm>
            <a:off x="0" y="6705600"/>
            <a:ext cx="9144000" cy="1524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6" name="Rectangle 15"/>
          <p:cNvSpPr>
            <a:spLocks noChangeArrowheads="1"/>
          </p:cNvSpPr>
          <p:nvPr/>
        </p:nvSpPr>
        <p:spPr bwMode="white">
          <a:xfrm>
            <a:off x="0" y="0"/>
            <a:ext cx="9144000" cy="1393371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8" name="Rectangle 17"/>
          <p:cNvSpPr>
            <a:spLocks noChangeArrowheads="1"/>
          </p:cNvSpPr>
          <p:nvPr/>
        </p:nvSpPr>
        <p:spPr bwMode="white">
          <a:xfrm>
            <a:off x="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white">
          <a:xfrm>
            <a:off x="8991600" y="0"/>
            <a:ext cx="152400" cy="6858000"/>
          </a:xfrm>
          <a:prstGeom prst="rect">
            <a:avLst/>
          </a:prstGeom>
          <a:solidFill>
            <a:srgbClr val="FFFFFF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9" name="Rectangle 8"/>
          <p:cNvSpPr>
            <a:spLocks noChangeArrowheads="1"/>
          </p:cNvSpPr>
          <p:nvPr/>
        </p:nvSpPr>
        <p:spPr bwMode="auto">
          <a:xfrm>
            <a:off x="149352" y="6388385"/>
            <a:ext cx="8833104" cy="309563"/>
          </a:xfrm>
          <a:prstGeom prst="rect">
            <a:avLst/>
          </a:prstGeom>
          <a:solidFill>
            <a:schemeClr val="accent3"/>
          </a:solidFill>
          <a:ln w="9525" cap="flat" cmpd="sng" algn="ctr">
            <a:noFill/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5791200" y="6404984"/>
            <a:ext cx="3044952" cy="365760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400">
                <a:solidFill>
                  <a:srgbClr val="FFFFFF"/>
                </a:solidFill>
              </a:defRPr>
            </a:lvl1pPr>
          </a:lstStyle>
          <a:p>
            <a:pPr algn="r" eaLnBrk="1" latinLnBrk="0" hangingPunct="1"/>
            <a:fld id="{9D21D778-B565-4D7E-94D7-64010A445B68}" type="datetimeFigureOut">
              <a:rPr lang="en-US" smtClean="0"/>
              <a:pPr algn="r" eaLnBrk="1" latinLnBrk="0" hangingPunct="1"/>
              <a:t>9/28/17</a:t>
            </a:fld>
            <a:endParaRPr lang="en-US" sz="1400" dirty="0">
              <a:solidFill>
                <a:srgbClr val="FFFFFF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304800" y="6410848"/>
            <a:ext cx="3581400" cy="365760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rgbClr val="FFFFFF"/>
                </a:solidFill>
              </a:defRPr>
            </a:lvl1pPr>
          </a:lstStyle>
          <a:p>
            <a:pPr algn="l" eaLnBrk="1" latinLnBrk="0" hangingPunct="1"/>
            <a:endParaRPr kumimoji="0" lang="en-US" dirty="0">
              <a:solidFill>
                <a:srgbClr val="FFFFFF"/>
              </a:solidFill>
            </a:endParaRPr>
          </a:p>
        </p:txBody>
      </p:sp>
      <p:sp>
        <p:nvSpPr>
          <p:cNvPr id="8" name="Rectangle 7"/>
          <p:cNvSpPr>
            <a:spLocks noChangeArrowheads="1"/>
          </p:cNvSpPr>
          <p:nvPr/>
        </p:nvSpPr>
        <p:spPr bwMode="auto">
          <a:xfrm>
            <a:off x="152400" y="155448"/>
            <a:ext cx="8833104" cy="6547104"/>
          </a:xfrm>
          <a:prstGeom prst="rect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olid"/>
            <a:miter lim="800000"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 dirty="0"/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152400" y="1276743"/>
            <a:ext cx="8833104" cy="0"/>
          </a:xfrm>
          <a:prstGeom prst="line">
            <a:avLst/>
          </a:prstGeom>
          <a:noFill/>
          <a:ln w="9525" cap="flat" cmpd="sng" algn="ctr">
            <a:solidFill>
              <a:schemeClr val="accent3">
                <a:shade val="75000"/>
              </a:schemeClr>
            </a:solidFill>
            <a:prstDash val="sysDash"/>
            <a:round/>
            <a:headEnd type="none" w="med" len="med"/>
            <a:tailEnd type="none" w="med" len="med"/>
          </a:ln>
          <a:effectLst/>
        </p:spPr>
        <p:txBody>
          <a:bodyPr vert="horz" wrap="none" lIns="91440" tIns="45720" rIns="91440" bIns="45720" anchor="ctr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4267200" y="956036"/>
            <a:ext cx="609600" cy="609600"/>
          </a:xfrm>
          <a:prstGeom prst="ellipse">
            <a:avLst/>
          </a:prstGeom>
          <a:solidFill>
            <a:srgbClr val="FFFFFF"/>
          </a:solidFill>
          <a:ln w="158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5" name="Oval 14"/>
          <p:cNvSpPr/>
          <p:nvPr/>
        </p:nvSpPr>
        <p:spPr>
          <a:xfrm>
            <a:off x="4361688" y="1050524"/>
            <a:ext cx="420624" cy="420624"/>
          </a:xfrm>
          <a:prstGeom prst="ellipse">
            <a:avLst/>
          </a:prstGeom>
          <a:solidFill>
            <a:srgbClr val="FFFFFF"/>
          </a:solidFill>
          <a:ln w="50800" cap="rnd" cmpd="dbl" algn="ctr">
            <a:solidFill>
              <a:schemeClr val="accent3">
                <a:shade val="75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4343400" y="1040174"/>
            <a:ext cx="457200" cy="441325"/>
          </a:xfrm>
          <a:prstGeom prst="rect">
            <a:avLst/>
          </a:prstGeom>
        </p:spPr>
        <p:txBody>
          <a:bodyPr vert="horz" lIns="45720" rIns="45720" anchor="ctr">
            <a:normAutofit/>
          </a:bodyPr>
          <a:lstStyle>
            <a:lvl1pPr algn="ctr" eaLnBrk="1" latinLnBrk="0" hangingPunct="1">
              <a:defRPr kumimoji="0" sz="1600">
                <a:solidFill>
                  <a:schemeClr val="accent3">
                    <a:shade val="75000"/>
                  </a:schemeClr>
                </a:solidFill>
              </a:defRPr>
            </a:lvl1pPr>
          </a:lstStyle>
          <a:p>
            <a:pPr algn="ctr" eaLnBrk="1" latinLnBrk="0" hangingPunct="1"/>
            <a:fld id="{2C6B1FF6-39B9-40F5-8B67-33C6354A3D4F}" type="slidenum">
              <a:rPr kumimoji="0" lang="en-US" smtClean="0"/>
              <a:pPr algn="ctr" eaLnBrk="1" latinLnBrk="0" hangingPunct="1"/>
              <a:t>‹#›</a:t>
            </a:fld>
            <a:endParaRPr kumimoji="0" lang="en-US" sz="1600" dirty="0">
              <a:solidFill>
                <a:schemeClr val="accent3">
                  <a:shade val="75000"/>
                </a:schemeClr>
              </a:solidFill>
            </a:endParaRPr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301752" y="228600"/>
            <a:ext cx="8534400" cy="758952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301752" y="1524000"/>
            <a:ext cx="8534400" cy="459943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rtl="0" eaLnBrk="1" latinLnBrk="0" hangingPunct="1">
        <a:spcBef>
          <a:spcPct val="0"/>
        </a:spcBef>
        <a:buNone/>
        <a:defRPr kumimoji="0" sz="3300" kern="1200">
          <a:solidFill>
            <a:schemeClr val="accent3">
              <a:shade val="75000"/>
            </a:schemeClr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indent="-274320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"/>
        <a:buChar char=""/>
        <a:defRPr kumimoji="0" sz="2200" kern="1200">
          <a:solidFill>
            <a:schemeClr val="tx2"/>
          </a:solidFill>
          <a:latin typeface="+mn-lt"/>
          <a:ea typeface="+mn-ea"/>
          <a:cs typeface="+mn-cs"/>
        </a:defRPr>
      </a:lvl2pPr>
      <a:lvl3pPr marL="822960" indent="-228600" algn="l" rtl="0" eaLnBrk="1" latinLnBrk="0" hangingPunct="1">
        <a:spcBef>
          <a:spcPct val="20000"/>
        </a:spcBef>
        <a:buClr>
          <a:schemeClr val="accent3"/>
        </a:buClr>
        <a:buSzPct val="75000"/>
        <a:buFont typeface="Wingdings 2"/>
        <a:buChar char="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097280" indent="-228600" algn="l" rtl="0" eaLnBrk="1" latinLnBrk="0" hangingPunct="1">
        <a:spcBef>
          <a:spcPct val="20000"/>
        </a:spcBef>
        <a:buClr>
          <a:schemeClr val="accent4"/>
        </a:buClr>
        <a:buSzPct val="70000"/>
        <a:buFont typeface="Wingdings"/>
        <a:buChar char="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ct val="20000"/>
        </a:spcBef>
        <a:buClr>
          <a:schemeClr val="accent5"/>
        </a:buClr>
        <a:buFontTx/>
        <a:buChar char="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4592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90000"/>
        <a:buChar char="•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03120" indent="-182880" algn="l" rtl="0" eaLnBrk="1" latinLnBrk="0" hangingPunct="1">
        <a:spcBef>
          <a:spcPct val="20000"/>
        </a:spcBef>
        <a:buClr>
          <a:schemeClr val="accent4">
            <a:shade val="75000"/>
          </a:schemeClr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377440" indent="-182880" algn="l" rtl="0" eaLnBrk="1" latinLnBrk="0" hangingPunct="1">
        <a:spcBef>
          <a:spcPct val="20000"/>
        </a:spcBef>
        <a:buClr>
          <a:schemeClr val="accent2">
            <a:shade val="75000"/>
          </a:schemeClr>
        </a:buClr>
        <a:buSzPct val="90000"/>
        <a:buChar char="•"/>
        <a:defRPr kumimoji="0" sz="1400" kern="1200" cap="all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3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14.jp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>
          <a:xfrm>
            <a:off x="169333" y="2819399"/>
            <a:ext cx="8839200" cy="3564468"/>
          </a:xfrm>
        </p:spPr>
        <p:txBody>
          <a:bodyPr>
            <a:normAutofit/>
          </a:bodyPr>
          <a:lstStyle/>
          <a:p>
            <a:r>
              <a:rPr lang="en-US" sz="2400" i="1" cap="small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Using proteomics to assess geoduck physiology between environments</a:t>
            </a:r>
          </a:p>
          <a:p>
            <a:endParaRPr lang="en-US" dirty="0" smtClean="0">
              <a:solidFill>
                <a:schemeClr val="tx2">
                  <a:lumMod val="50000"/>
                </a:schemeClr>
              </a:solidFill>
              <a:latin typeface="Avenir Medium"/>
              <a:cs typeface="Avenir Medium"/>
            </a:endParaRPr>
          </a:p>
          <a:p>
            <a:endParaRPr lang="en-US" dirty="0">
              <a:solidFill>
                <a:schemeClr val="tx2">
                  <a:lumMod val="50000"/>
                </a:schemeClr>
              </a:solidFill>
              <a:latin typeface="Avenir Medium"/>
              <a:cs typeface="Avenir Medium"/>
            </a:endParaRPr>
          </a:p>
          <a:p>
            <a:endParaRPr lang="en-US" dirty="0">
              <a:solidFill>
                <a:schemeClr val="tx2">
                  <a:lumMod val="50000"/>
                </a:schemeClr>
              </a:solidFill>
              <a:latin typeface="Avenir Medium"/>
              <a:cs typeface="Avenir Medium"/>
            </a:endParaRPr>
          </a:p>
          <a:p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Laura H </a:t>
            </a:r>
            <a:r>
              <a:rPr lang="en-US" cap="none" dirty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S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pencer, UW SAFS</a:t>
            </a:r>
          </a:p>
          <a:p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Micah </a:t>
            </a:r>
            <a:r>
              <a:rPr lang="en-US" cap="none" dirty="0" err="1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H</a:t>
            </a:r>
            <a:r>
              <a:rPr lang="en-US" cap="none" dirty="0" err="1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orwith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, WA DNR</a:t>
            </a:r>
          </a:p>
          <a:p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Alex </a:t>
            </a:r>
            <a:r>
              <a:rPr lang="en-US" cap="none" dirty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L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owe, UW </a:t>
            </a:r>
            <a:r>
              <a:rPr lang="en-US" cap="none" dirty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B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iology</a:t>
            </a:r>
          </a:p>
          <a:p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Emma </a:t>
            </a:r>
            <a:r>
              <a:rPr lang="en-US" cap="none" dirty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T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immins-</a:t>
            </a:r>
            <a:r>
              <a:rPr lang="en-US" cap="none" dirty="0" err="1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S</a:t>
            </a:r>
            <a:r>
              <a:rPr lang="en-US" cap="none" dirty="0" err="1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chiffman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 &amp; Brook L </a:t>
            </a:r>
            <a:r>
              <a:rPr lang="en-US" cap="none" dirty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N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unn, UW Genome </a:t>
            </a:r>
            <a:r>
              <a:rPr lang="en-US" cap="none" dirty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S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ciences</a:t>
            </a:r>
          </a:p>
          <a:p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Sean </a:t>
            </a:r>
            <a:r>
              <a:rPr lang="en-US" cap="none" dirty="0" err="1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Bennet</a:t>
            </a:r>
            <a:r>
              <a:rPr lang="en-US" cap="none" dirty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 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&amp; </a:t>
            </a:r>
            <a:r>
              <a:rPr lang="en-US" cap="none" dirty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Steven </a:t>
            </a:r>
            <a:r>
              <a:rPr lang="en-US" cap="none" dirty="0" smtClean="0">
                <a:solidFill>
                  <a:schemeClr val="tx2">
                    <a:lumMod val="50000"/>
                  </a:schemeClr>
                </a:solidFill>
                <a:latin typeface="Avenir Medium"/>
                <a:cs typeface="Avenir Medium"/>
              </a:rPr>
              <a:t>Roberts, UW SAFS</a:t>
            </a:r>
          </a:p>
          <a:p>
            <a:endParaRPr lang="en-US" dirty="0" smtClean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Geoduck as indicators of environmental change</a:t>
            </a:r>
            <a:endParaRPr lang="en-US" dirty="0"/>
          </a:p>
        </p:txBody>
      </p:sp>
      <p:pic>
        <p:nvPicPr>
          <p:cNvPr id="5" name="Picture 4" descr="Roberts-lab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9284" y="3721438"/>
            <a:ext cx="764570" cy="671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84123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301752" y="355600"/>
            <a:ext cx="8534400" cy="618067"/>
          </a:xfrm>
        </p:spPr>
        <p:txBody>
          <a:bodyPr>
            <a:noAutofit/>
          </a:bodyPr>
          <a:lstStyle/>
          <a:p>
            <a:r>
              <a:rPr lang="en-US" dirty="0" smtClean="0"/>
              <a:t>Results    </a:t>
            </a:r>
            <a:r>
              <a:rPr lang="en-US" i="1" dirty="0" smtClean="0"/>
              <a:t>Site Differences, per protein</a:t>
            </a:r>
            <a:endParaRPr lang="en-US" i="1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26396174"/>
              </p:ext>
            </p:extLst>
          </p:nvPr>
        </p:nvGraphicFramePr>
        <p:xfrm>
          <a:off x="362852" y="1313127"/>
          <a:ext cx="8382003" cy="5385637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630102"/>
                <a:gridCol w="2291305"/>
                <a:gridCol w="1460596"/>
              </a:tblGrid>
              <a:tr h="626529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chemeClr val="bg1"/>
                          </a:solidFill>
                          <a:latin typeface="Avenir Medium"/>
                          <a:cs typeface="Avenir Medium"/>
                        </a:rPr>
                        <a:t>PROTEIN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chemeClr val="bg1"/>
                          </a:solidFill>
                          <a:latin typeface="Avenir Medium"/>
                          <a:cs typeface="Avenir Medium"/>
                        </a:rPr>
                        <a:t>Response to</a:t>
                      </a:r>
                      <a:r>
                        <a:rPr lang="is-IS" sz="1800" b="0" dirty="0" smtClean="0">
                          <a:solidFill>
                            <a:schemeClr val="bg1"/>
                          </a:solidFill>
                          <a:latin typeface="Avenir Medium"/>
                          <a:cs typeface="Avenir Medium"/>
                        </a:rPr>
                        <a:t>…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chemeClr val="bg1"/>
                          </a:solidFill>
                          <a:latin typeface="Avenir Medium"/>
                          <a:cs typeface="Avenir Medium"/>
                        </a:rPr>
                        <a:t>ANOSIM </a:t>
                      </a:r>
                    </a:p>
                    <a:p>
                      <a:r>
                        <a:rPr lang="en-US" sz="1800" b="0" dirty="0" smtClean="0">
                          <a:solidFill>
                            <a:schemeClr val="bg1"/>
                          </a:solidFill>
                          <a:latin typeface="Avenir Medium"/>
                          <a:cs typeface="Avenir Medium"/>
                        </a:rPr>
                        <a:t>P-Value </a:t>
                      </a: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3724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Heat Shock Protein 90-alpha 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General</a:t>
                      </a:r>
                      <a:r>
                        <a:rPr lang="en-US" sz="1600" b="1" baseline="0" dirty="0" smtClean="0">
                          <a:latin typeface="Avenir Medium"/>
                          <a:cs typeface="Avenir Medium"/>
                        </a:rPr>
                        <a:t> </a:t>
                      </a:r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Stress</a:t>
                      </a:r>
                      <a:endParaRPr lang="en-US" sz="1600" b="1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0.023</a:t>
                      </a:r>
                      <a:endParaRPr lang="en-US" sz="1600" b="1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3724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Heat Shock Protein 70 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General Stress</a:t>
                      </a:r>
                      <a:endParaRPr lang="en-US" sz="1600" b="1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0.000050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361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Superoxide Dismutase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0.89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61757"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Catalase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0.75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61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Peroxiredoxin-1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0.41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61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Puromycin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-sensitive </a:t>
                      </a: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aminopeptidase</a:t>
                      </a:r>
                      <a:endParaRPr lang="en-US" sz="1400" dirty="0" smtClean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0.56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724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Protein disulfide-</a:t>
                      </a:r>
                      <a:r>
                        <a:rPr lang="en-US" sz="1600" b="1" dirty="0" err="1" smtClean="0">
                          <a:latin typeface="Avenir Medium"/>
                          <a:cs typeface="Avenir Medium"/>
                        </a:rPr>
                        <a:t>isomerase</a:t>
                      </a:r>
                      <a:endParaRPr lang="en-US" sz="1600" b="1" dirty="0" smtClean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1" dirty="0" smtClean="0">
                          <a:latin typeface="Avenir Medium"/>
                          <a:cs typeface="Avenir Medium"/>
                        </a:rPr>
                        <a:t>0.029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61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Ras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-related protein Rab-11B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Acidic pH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0.82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61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Sodium/Potassium-transporting ATPase subunit alpha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pH changes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0.64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61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Glycogen </a:t>
                      </a: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Phosphorylase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 (muscle form)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Carbohydrate metabolism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0.70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7243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b="0" dirty="0" err="1" smtClean="0">
                          <a:latin typeface="Avenir Medium"/>
                          <a:cs typeface="Avenir Medium"/>
                        </a:rPr>
                        <a:t>Trifunctional</a:t>
                      </a:r>
                      <a:r>
                        <a:rPr lang="en-US" sz="1400" b="0" dirty="0" smtClean="0">
                          <a:latin typeface="Avenir Medium"/>
                          <a:cs typeface="Avenir Medium"/>
                        </a:rPr>
                        <a:t> enzyme subunit beta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latin typeface="Avenir Medium"/>
                          <a:cs typeface="Avenir Medium"/>
                        </a:rPr>
                        <a:t>Lipid metabolism</a:t>
                      </a:r>
                      <a:endParaRPr lang="en-US" sz="1400" b="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b="0" dirty="0" smtClean="0">
                          <a:latin typeface="Avenir Medium"/>
                          <a:cs typeface="Avenir Medium"/>
                        </a:rPr>
                        <a:t>0.089</a:t>
                      </a:r>
                      <a:endParaRPr lang="en-US" sz="1400" b="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61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Cytochrome P450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Toxins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0.81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61757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 err="1" smtClean="0">
                          <a:latin typeface="Avenir Medium"/>
                          <a:cs typeface="Avenir Medium"/>
                        </a:rPr>
                        <a:t>Arachidonate</a:t>
                      </a:r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 5-lipoxygenase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Inflammation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400" dirty="0" smtClean="0">
                          <a:latin typeface="Avenir Medium"/>
                          <a:cs typeface="Avenir Medium"/>
                        </a:rPr>
                        <a:t>0.42</a:t>
                      </a:r>
                      <a:endParaRPr lang="en-US" sz="14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Frame 1"/>
          <p:cNvSpPr/>
          <p:nvPr/>
        </p:nvSpPr>
        <p:spPr>
          <a:xfrm>
            <a:off x="205618" y="1879603"/>
            <a:ext cx="8720667" cy="846665"/>
          </a:xfrm>
          <a:prstGeom prst="frame">
            <a:avLst>
              <a:gd name="adj1" fmla="val 6094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Frame 7"/>
          <p:cNvSpPr/>
          <p:nvPr/>
        </p:nvSpPr>
        <p:spPr>
          <a:xfrm>
            <a:off x="205618" y="4124477"/>
            <a:ext cx="8720667" cy="391883"/>
          </a:xfrm>
          <a:prstGeom prst="frame">
            <a:avLst>
              <a:gd name="adj1" fmla="val 8877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91024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81842" y="1442862"/>
            <a:ext cx="1213554" cy="5042605"/>
            <a:chOff x="132645" y="1428751"/>
            <a:chExt cx="1213554" cy="5042605"/>
          </a:xfrm>
        </p:grpSpPr>
        <p:sp>
          <p:nvSpPr>
            <p:cNvPr id="6" name="Rectangle 5"/>
            <p:cNvSpPr/>
            <p:nvPr/>
          </p:nvSpPr>
          <p:spPr>
            <a:xfrm>
              <a:off x="409222" y="1428751"/>
              <a:ext cx="889001" cy="5042605"/>
            </a:xfrm>
            <a:prstGeom prst="rect">
              <a:avLst/>
            </a:pr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/>
                <a:cs typeface="Avenir Book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132645" y="2401836"/>
              <a:ext cx="1213554" cy="3693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Fidalgo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08620" y="3147914"/>
              <a:ext cx="1134758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Port Gamble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16090" y="4217537"/>
              <a:ext cx="987774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Case Inlet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50953" y="5356155"/>
              <a:ext cx="1095244" cy="3693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Willapa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08" y="183444"/>
            <a:ext cx="8687026" cy="733778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Results    </a:t>
            </a:r>
            <a:r>
              <a:rPr lang="en-US" i="1" dirty="0" smtClean="0"/>
              <a:t>Stress </a:t>
            </a:r>
            <a:r>
              <a:rPr lang="en-US" i="1" dirty="0" smtClean="0"/>
              <a:t>proteins higher in FB, PG</a:t>
            </a:r>
            <a:endParaRPr lang="en-US" i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203931" y="1498767"/>
            <a:ext cx="389426" cy="881833"/>
            <a:chOff x="4714517" y="4508647"/>
            <a:chExt cx="293756" cy="1185720"/>
          </a:xfrm>
        </p:grpSpPr>
        <p:cxnSp>
          <p:nvCxnSpPr>
            <p:cNvPr id="14" name="Straight Arrow Connector 13"/>
            <p:cNvCxnSpPr/>
            <p:nvPr/>
          </p:nvCxnSpPr>
          <p:spPr>
            <a:xfrm flipV="1">
              <a:off x="4889619" y="4887707"/>
              <a:ext cx="0" cy="432811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prstDash val="solid"/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4728870" y="4508647"/>
              <a:ext cx="279403" cy="4138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sz="1400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N</a:t>
              </a:r>
              <a:endParaRPr lang="en-US" sz="1400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714517" y="5280527"/>
              <a:ext cx="279403" cy="4138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sz="1400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S</a:t>
              </a:r>
              <a:endParaRPr lang="en-US" sz="1400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</p:grpSp>
      <p:pic>
        <p:nvPicPr>
          <p:cNvPr id="12" name="Picture 11" descr="2017-09-04_NotNORM-boxplot-HSP70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1738" y="1442862"/>
            <a:ext cx="4034084" cy="5042605"/>
          </a:xfrm>
          <a:prstGeom prst="rect">
            <a:avLst/>
          </a:prstGeom>
        </p:spPr>
      </p:pic>
      <p:pic>
        <p:nvPicPr>
          <p:cNvPr id="13" name="Picture 12" descr="2017-09-04_NotNORM-boxplot-PDI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18556" y="1465438"/>
            <a:ext cx="4016023" cy="5020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95935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ontent Placeholder 2"/>
          <p:cNvSpPr>
            <a:spLocks noGrp="1"/>
          </p:cNvSpPr>
          <p:nvPr>
            <p:ph sz="quarter" idx="1"/>
          </p:nvPr>
        </p:nvSpPr>
        <p:spPr>
          <a:xfrm>
            <a:off x="5461000" y="1682043"/>
            <a:ext cx="3375152" cy="4515554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sz="2400" dirty="0" smtClean="0">
              <a:latin typeface="Avenir Medium"/>
              <a:cs typeface="Avenir Medium"/>
            </a:endParaRPr>
          </a:p>
          <a:p>
            <a:pPr marL="0" indent="0">
              <a:buNone/>
            </a:pPr>
            <a:r>
              <a:rPr lang="en-US" sz="2400" dirty="0" smtClean="0">
                <a:latin typeface="Avenir Medium"/>
                <a:cs typeface="Avenir Medium"/>
              </a:rPr>
              <a:t>Geographic pattern</a:t>
            </a:r>
          </a:p>
          <a:p>
            <a:pPr marL="0" indent="0">
              <a:buNone/>
            </a:pPr>
            <a:endParaRPr lang="en-US" sz="2400" dirty="0" smtClean="0">
              <a:latin typeface="Avenir Medium"/>
              <a:cs typeface="Avenir Medium"/>
            </a:endParaRPr>
          </a:p>
          <a:p>
            <a:r>
              <a:rPr lang="en-US" sz="2400" dirty="0" smtClean="0">
                <a:latin typeface="Avenir Medium"/>
                <a:cs typeface="Avenir Medium"/>
              </a:rPr>
              <a:t>Highest abundance in North</a:t>
            </a:r>
          </a:p>
          <a:p>
            <a:r>
              <a:rPr lang="en-US" sz="2400" dirty="0" smtClean="0">
                <a:latin typeface="Avenir Medium"/>
                <a:cs typeface="Avenir Medium"/>
              </a:rPr>
              <a:t>Lowest abundance in South</a:t>
            </a:r>
          </a:p>
          <a:p>
            <a:pPr marL="0" indent="0">
              <a:buNone/>
            </a:pPr>
            <a:endParaRPr lang="en-US" sz="2400" dirty="0">
              <a:latin typeface="Avenir Medium"/>
              <a:cs typeface="Avenir Medium"/>
            </a:endParaRPr>
          </a:p>
          <a:p>
            <a:pPr marL="0" indent="0">
              <a:buNone/>
            </a:pPr>
            <a:endParaRPr lang="en-US" sz="2400" i="1" dirty="0" smtClean="0">
              <a:latin typeface="Avenir Medium"/>
              <a:cs typeface="Avenir Medium"/>
            </a:endParaRPr>
          </a:p>
          <a:p>
            <a:endParaRPr lang="en-US" sz="2400" dirty="0">
              <a:latin typeface="Avenir Medium"/>
              <a:cs typeface="Avenir Medium"/>
            </a:endParaRPr>
          </a:p>
          <a:p>
            <a:endParaRPr lang="en-US" sz="2400" dirty="0">
              <a:latin typeface="Avenir Medium"/>
              <a:cs typeface="Avenir Medium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-64909" y="1442862"/>
            <a:ext cx="1213554" cy="5203471"/>
            <a:chOff x="132645" y="1428751"/>
            <a:chExt cx="1213554" cy="5203471"/>
          </a:xfrm>
        </p:grpSpPr>
        <p:sp>
          <p:nvSpPr>
            <p:cNvPr id="6" name="Rectangle 5"/>
            <p:cNvSpPr/>
            <p:nvPr/>
          </p:nvSpPr>
          <p:spPr>
            <a:xfrm>
              <a:off x="409222" y="1428751"/>
              <a:ext cx="889001" cy="5203471"/>
            </a:xfrm>
            <a:prstGeom prst="rect">
              <a:avLst/>
            </a:pr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/>
                <a:cs typeface="Avenir Book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132645" y="2401836"/>
              <a:ext cx="1213554" cy="3693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Fidalgo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08620" y="3147914"/>
              <a:ext cx="1134758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Port Gamble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16090" y="4217537"/>
              <a:ext cx="987774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Case Inlet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50953" y="5356155"/>
              <a:ext cx="1095244" cy="3693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Willapa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08" y="183444"/>
            <a:ext cx="8687026" cy="733778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Results    </a:t>
            </a:r>
            <a:r>
              <a:rPr lang="en-US" i="1" dirty="0" smtClean="0"/>
              <a:t>Stress proteins and pH, DO</a:t>
            </a:r>
            <a:endParaRPr lang="en-US" i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220864" y="1498767"/>
            <a:ext cx="389426" cy="881833"/>
            <a:chOff x="4714517" y="4508647"/>
            <a:chExt cx="293756" cy="1185720"/>
          </a:xfrm>
        </p:grpSpPr>
        <p:cxnSp>
          <p:nvCxnSpPr>
            <p:cNvPr id="14" name="Straight Arrow Connector 13"/>
            <p:cNvCxnSpPr/>
            <p:nvPr/>
          </p:nvCxnSpPr>
          <p:spPr>
            <a:xfrm flipV="1">
              <a:off x="4889619" y="4887707"/>
              <a:ext cx="0" cy="432811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prstDash val="solid"/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4728870" y="4508647"/>
              <a:ext cx="279403" cy="4138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sz="1400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N</a:t>
              </a:r>
              <a:endParaRPr lang="en-US" sz="1400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714517" y="5280527"/>
              <a:ext cx="279403" cy="4138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sz="1400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S</a:t>
              </a:r>
              <a:endParaRPr lang="en-US" sz="1400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</p:grpSp>
      <p:graphicFrame>
        <p:nvGraphicFramePr>
          <p:cNvPr id="18" name="Chart 1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20261325"/>
              </p:ext>
            </p:extLst>
          </p:nvPr>
        </p:nvGraphicFramePr>
        <p:xfrm>
          <a:off x="5258381" y="1430464"/>
          <a:ext cx="3543905" cy="520347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5" name="Picture 4" descr="2017-09-04_NotNORM-boxplot-HSP9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04" y="1442862"/>
            <a:ext cx="4162777" cy="5203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164408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8" grpId="0">
        <p:bldAsOne/>
      </p:bldGraphic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-81842" y="1442862"/>
            <a:ext cx="1213554" cy="5042605"/>
            <a:chOff x="132645" y="1428751"/>
            <a:chExt cx="1213554" cy="5042605"/>
          </a:xfrm>
        </p:grpSpPr>
        <p:sp>
          <p:nvSpPr>
            <p:cNvPr id="6" name="Rectangle 5"/>
            <p:cNvSpPr/>
            <p:nvPr/>
          </p:nvSpPr>
          <p:spPr>
            <a:xfrm>
              <a:off x="409222" y="1428751"/>
              <a:ext cx="889001" cy="5042605"/>
            </a:xfrm>
            <a:prstGeom prst="rect">
              <a:avLst/>
            </a:prstGeom>
            <a:ln/>
          </p:spPr>
          <p:style>
            <a:lnRef idx="2">
              <a:schemeClr val="accent5"/>
            </a:lnRef>
            <a:fillRef idx="1">
              <a:schemeClr val="lt1"/>
            </a:fillRef>
            <a:effectRef idx="0">
              <a:schemeClr val="accent5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atin typeface="Avenir Book"/>
                <a:cs typeface="Avenir Book"/>
              </a:endParaRPr>
            </a:p>
          </p:txBody>
        </p:sp>
        <p:sp>
          <p:nvSpPr>
            <p:cNvPr id="7" name="Rectangle 6"/>
            <p:cNvSpPr/>
            <p:nvPr/>
          </p:nvSpPr>
          <p:spPr>
            <a:xfrm>
              <a:off x="132645" y="2401836"/>
              <a:ext cx="1213554" cy="3693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Fidalgo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9" name="Rectangle 8"/>
            <p:cNvSpPr/>
            <p:nvPr/>
          </p:nvSpPr>
          <p:spPr>
            <a:xfrm>
              <a:off x="208620" y="3147914"/>
              <a:ext cx="1134758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Port Gamble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10" name="Rectangle 9"/>
            <p:cNvSpPr/>
            <p:nvPr/>
          </p:nvSpPr>
          <p:spPr>
            <a:xfrm>
              <a:off x="316090" y="4217537"/>
              <a:ext cx="987774" cy="64633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Case Inlet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11" name="Rectangle 10"/>
            <p:cNvSpPr/>
            <p:nvPr/>
          </p:nvSpPr>
          <p:spPr>
            <a:xfrm>
              <a:off x="250953" y="5356155"/>
              <a:ext cx="1095244" cy="369332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Willapa</a:t>
              </a:r>
              <a:endParaRPr lang="en-US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308" y="183444"/>
            <a:ext cx="8687026" cy="733778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dirty="0" smtClean="0"/>
              <a:t>Results    </a:t>
            </a:r>
            <a:r>
              <a:rPr lang="en-US" i="1" dirty="0" smtClean="0"/>
              <a:t>Stress proteins and pH, DO</a:t>
            </a:r>
            <a:endParaRPr lang="en-US" i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203931" y="1498767"/>
            <a:ext cx="389426" cy="881833"/>
            <a:chOff x="4714517" y="4508647"/>
            <a:chExt cx="293756" cy="1185720"/>
          </a:xfrm>
        </p:grpSpPr>
        <p:cxnSp>
          <p:nvCxnSpPr>
            <p:cNvPr id="14" name="Straight Arrow Connector 13"/>
            <p:cNvCxnSpPr/>
            <p:nvPr/>
          </p:nvCxnSpPr>
          <p:spPr>
            <a:xfrm flipV="1">
              <a:off x="4889619" y="4887707"/>
              <a:ext cx="0" cy="432811"/>
            </a:xfrm>
            <a:prstGeom prst="straightConnector1">
              <a:avLst/>
            </a:prstGeom>
            <a:ln w="38100" cmpd="sng">
              <a:solidFill>
                <a:srgbClr val="000000"/>
              </a:solidFill>
              <a:prstDash val="solid"/>
              <a:headEnd type="triangle"/>
              <a:tailEnd type="triangle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Rectangle 15"/>
            <p:cNvSpPr/>
            <p:nvPr/>
          </p:nvSpPr>
          <p:spPr>
            <a:xfrm>
              <a:off x="4728870" y="4508647"/>
              <a:ext cx="279403" cy="4138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sz="1400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N</a:t>
              </a:r>
              <a:endParaRPr lang="en-US" sz="1400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  <p:sp>
          <p:nvSpPr>
            <p:cNvPr id="17" name="Rectangle 16"/>
            <p:cNvSpPr/>
            <p:nvPr/>
          </p:nvSpPr>
          <p:spPr>
            <a:xfrm>
              <a:off x="4714517" y="5280527"/>
              <a:ext cx="279403" cy="413840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algn="r"/>
              <a:r>
                <a:rPr lang="en-US" sz="1400" b="1" cap="none" spc="0" dirty="0" smtClean="0">
                  <a:ln w="12700">
                    <a:noFill/>
                    <a:prstDash val="solid"/>
                  </a:ln>
                  <a:effectLst>
                    <a:outerShdw blurRad="41275" dist="20320" dir="1800000" algn="tl" rotWithShape="0">
                      <a:srgbClr val="000000">
                        <a:alpha val="40000"/>
                      </a:srgbClr>
                    </a:outerShdw>
                  </a:effectLst>
                  <a:latin typeface="Avenir Book"/>
                  <a:cs typeface="Avenir Book"/>
                </a:rPr>
                <a:t>S</a:t>
              </a:r>
              <a:endParaRPr lang="en-US" sz="1400" b="1" cap="none" spc="0" dirty="0">
                <a:ln w="12700">
                  <a:noFill/>
                  <a:prstDash val="solid"/>
                </a:ln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  <a:latin typeface="Avenir Book"/>
                <a:cs typeface="Avenir Book"/>
              </a:endParaRPr>
            </a:p>
          </p:txBody>
        </p:sp>
      </p:grpSp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2418204"/>
              </p:ext>
            </p:extLst>
          </p:nvPr>
        </p:nvGraphicFramePr>
        <p:xfrm>
          <a:off x="5033434" y="1442861"/>
          <a:ext cx="3835400" cy="504260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21" name="Picture 20" descr="2017-09-04_NotNORM-boxplot-HSP90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5604" y="1442863"/>
            <a:ext cx="4034083" cy="50426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430397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G_5670.jpg"/>
          <p:cNvPicPr>
            <a:picLocks noChangeAspect="1"/>
          </p:cNvPicPr>
          <p:nvPr/>
        </p:nvPicPr>
        <p:blipFill rotWithShape="1">
          <a:blip r:embed="rId3" cstate="print">
            <a:alphaModFix amt="52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352" r="37606"/>
          <a:stretch/>
        </p:blipFill>
        <p:spPr>
          <a:xfrm>
            <a:off x="7028287" y="1382889"/>
            <a:ext cx="1918157" cy="531988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 &amp; Next Steps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400528" y="1726622"/>
            <a:ext cx="6203473" cy="4521778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000" b="1" dirty="0" smtClean="0">
                <a:latin typeface="Avenir Medium"/>
                <a:cs typeface="Avenir Medium"/>
              </a:rPr>
              <a:t>Findings</a:t>
            </a:r>
          </a:p>
          <a:p>
            <a:r>
              <a:rPr lang="en-US" sz="2000" dirty="0" smtClean="0">
                <a:latin typeface="Avenir Medium"/>
                <a:cs typeface="Avenir Medium"/>
              </a:rPr>
              <a:t>Clear physiological differences between sites</a:t>
            </a:r>
          </a:p>
          <a:p>
            <a:r>
              <a:rPr lang="en-US" sz="2000" dirty="0" smtClean="0">
                <a:latin typeface="Avenir Medium"/>
                <a:cs typeface="Avenir Medium"/>
              </a:rPr>
              <a:t>Geographic pattern: more stress proteins in northern sites </a:t>
            </a:r>
          </a:p>
          <a:p>
            <a:r>
              <a:rPr lang="en-US" sz="2000" dirty="0" smtClean="0">
                <a:latin typeface="Avenir Medium"/>
                <a:cs typeface="Avenir Medium"/>
              </a:rPr>
              <a:t>Correlation with low pH, high DO, possibly due to oxidative stress</a:t>
            </a:r>
          </a:p>
          <a:p>
            <a:pPr marL="0" indent="0">
              <a:buNone/>
            </a:pPr>
            <a:endParaRPr lang="en-US" sz="1200" dirty="0" smtClean="0">
              <a:latin typeface="Avenir Medium"/>
              <a:cs typeface="Avenir Medium"/>
            </a:endParaRPr>
          </a:p>
          <a:p>
            <a:pPr marL="0" indent="0">
              <a:buNone/>
            </a:pPr>
            <a:r>
              <a:rPr lang="en-US" sz="2000" b="1" dirty="0">
                <a:latin typeface="Avenir Medium"/>
                <a:cs typeface="Avenir Medium"/>
              </a:rPr>
              <a:t>Next steps</a:t>
            </a:r>
          </a:p>
          <a:p>
            <a:r>
              <a:rPr lang="en-US" sz="2000" dirty="0">
                <a:latin typeface="Avenir Medium"/>
                <a:cs typeface="Avenir Medium"/>
              </a:rPr>
              <a:t>Longer </a:t>
            </a:r>
            <a:r>
              <a:rPr lang="en-US" sz="2000" dirty="0" smtClean="0">
                <a:latin typeface="Avenir Medium"/>
                <a:cs typeface="Avenir Medium"/>
              </a:rPr>
              <a:t>outplant with growth &amp; reproduction data</a:t>
            </a:r>
          </a:p>
          <a:p>
            <a:r>
              <a:rPr lang="en-US" sz="2000" dirty="0" smtClean="0">
                <a:latin typeface="Avenir Medium"/>
                <a:cs typeface="Avenir Medium"/>
              </a:rPr>
              <a:t>Re</a:t>
            </a:r>
            <a:r>
              <a:rPr lang="en-US" sz="2000" dirty="0">
                <a:latin typeface="Avenir Medium"/>
                <a:cs typeface="Avenir Medium"/>
              </a:rPr>
              <a:t>-run samples with </a:t>
            </a:r>
            <a:r>
              <a:rPr lang="en-US" sz="2000" dirty="0" smtClean="0">
                <a:latin typeface="Avenir Medium"/>
                <a:cs typeface="Avenir Medium"/>
              </a:rPr>
              <a:t>different targets</a:t>
            </a:r>
          </a:p>
          <a:p>
            <a:r>
              <a:rPr lang="en-US" sz="2000" dirty="0" smtClean="0">
                <a:latin typeface="Avenir Medium"/>
                <a:cs typeface="Avenir Medium"/>
              </a:rPr>
              <a:t>Assess proteins for use as site suitability assays</a:t>
            </a:r>
          </a:p>
        </p:txBody>
      </p:sp>
    </p:spTree>
    <p:extLst>
      <p:ext uri="{BB962C8B-B14F-4D97-AF65-F5344CB8AC3E}">
        <p14:creationId xmlns:p14="http://schemas.microsoft.com/office/powerpoint/2010/main" val="3240865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r>
              <a:rPr lang="is-IS" dirty="0" smtClean="0"/>
              <a:t>…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713311"/>
            <a:ext cx="8503920" cy="3180419"/>
          </a:xfrm>
        </p:spPr>
        <p:txBody>
          <a:bodyPr>
            <a:normAutofit/>
          </a:bodyPr>
          <a:lstStyle/>
          <a:p>
            <a:r>
              <a:rPr lang="en-US" sz="2000" dirty="0" smtClean="0">
                <a:latin typeface="Avenir Medium"/>
                <a:cs typeface="Avenir Medium"/>
              </a:rPr>
              <a:t>Emma Timmins-</a:t>
            </a:r>
            <a:r>
              <a:rPr lang="en-US" sz="2000" dirty="0" err="1" smtClean="0">
                <a:latin typeface="Avenir Medium"/>
                <a:cs typeface="Avenir Medium"/>
              </a:rPr>
              <a:t>Schiffman</a:t>
            </a:r>
            <a:r>
              <a:rPr lang="en-US" sz="2000" dirty="0" smtClean="0">
                <a:latin typeface="Avenir Medium"/>
                <a:cs typeface="Avenir Medium"/>
              </a:rPr>
              <a:t> &amp; the rest of the Brook Nunn lab, UW Genome Sciences</a:t>
            </a:r>
          </a:p>
          <a:p>
            <a:r>
              <a:rPr lang="en-US" sz="2000" dirty="0" smtClean="0">
                <a:latin typeface="Avenir Medium"/>
                <a:cs typeface="Avenir Medium"/>
              </a:rPr>
              <a:t>Micah </a:t>
            </a:r>
            <a:r>
              <a:rPr lang="en-US" sz="2000" dirty="0" err="1" smtClean="0">
                <a:latin typeface="Avenir Medium"/>
                <a:cs typeface="Avenir Medium"/>
              </a:rPr>
              <a:t>Horwith</a:t>
            </a:r>
            <a:r>
              <a:rPr lang="en-US" sz="2000" dirty="0" smtClean="0">
                <a:latin typeface="Avenir Medium"/>
                <a:cs typeface="Avenir Medium"/>
              </a:rPr>
              <a:t>, WA Department of Natural Resources</a:t>
            </a:r>
          </a:p>
          <a:p>
            <a:r>
              <a:rPr lang="en-US" sz="2000" dirty="0" smtClean="0">
                <a:latin typeface="Avenir Medium"/>
                <a:cs typeface="Avenir Medium"/>
              </a:rPr>
              <a:t>Alex Lowe, UW Biology</a:t>
            </a:r>
          </a:p>
          <a:p>
            <a:r>
              <a:rPr lang="en-US" sz="2000" dirty="0" err="1" smtClean="0">
                <a:latin typeface="Avenir Medium"/>
                <a:cs typeface="Avenir Medium"/>
              </a:rPr>
              <a:t>Yaamini</a:t>
            </a:r>
            <a:r>
              <a:rPr lang="en-US" sz="2000" dirty="0" smtClean="0">
                <a:latin typeface="Avenir Medium"/>
                <a:cs typeface="Avenir Medium"/>
              </a:rPr>
              <a:t> </a:t>
            </a:r>
            <a:r>
              <a:rPr lang="en-US" sz="2000" dirty="0" err="1" smtClean="0">
                <a:latin typeface="Avenir Medium"/>
                <a:cs typeface="Avenir Medium"/>
              </a:rPr>
              <a:t>Venkataraman</a:t>
            </a:r>
            <a:r>
              <a:rPr lang="en-US" sz="2000" dirty="0" smtClean="0">
                <a:latin typeface="Avenir Medium"/>
                <a:cs typeface="Avenir Medium"/>
              </a:rPr>
              <a:t>, Jose Guzman, Grace Crandall, Sean </a:t>
            </a:r>
            <a:r>
              <a:rPr lang="en-US" sz="2000" dirty="0" err="1" smtClean="0">
                <a:latin typeface="Avenir Medium"/>
                <a:cs typeface="Avenir Medium"/>
              </a:rPr>
              <a:t>Bennet</a:t>
            </a:r>
            <a:r>
              <a:rPr lang="en-US" sz="2000" dirty="0" smtClean="0">
                <a:latin typeface="Avenir Medium"/>
                <a:cs typeface="Avenir Medium"/>
              </a:rPr>
              <a:t>, Steven Roberts, UW SAFS</a:t>
            </a:r>
          </a:p>
          <a:p>
            <a:r>
              <a:rPr lang="en-US" sz="2000" dirty="0">
                <a:latin typeface="Avenir Medium"/>
                <a:cs typeface="Avenir Medium"/>
              </a:rPr>
              <a:t>This work is supported by NSF GRFP </a:t>
            </a:r>
          </a:p>
          <a:p>
            <a:endParaRPr lang="en-US" sz="2000" dirty="0" smtClean="0">
              <a:latin typeface="Avenir Medium"/>
              <a:cs typeface="Avenir Medium"/>
            </a:endParaRPr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9741" y="5187381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5533" y="5275501"/>
            <a:ext cx="1328499" cy="1328499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3602" y="5275500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676546" y="5399996"/>
            <a:ext cx="2044461" cy="85675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20533" y="5275501"/>
            <a:ext cx="1385147" cy="1385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83593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GEODUCK   </a:t>
            </a:r>
            <a:r>
              <a:rPr lang="en-US" i="1" dirty="0" smtClean="0"/>
              <a:t>Panopea generosa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711158"/>
            <a:ext cx="3822724" cy="4387890"/>
          </a:xfrm>
        </p:spPr>
        <p:txBody>
          <a:bodyPr>
            <a:normAutofit lnSpcReduction="10000"/>
          </a:bodyPr>
          <a:lstStyle/>
          <a:p>
            <a:pPr marL="388620" indent="-342900">
              <a:spcBef>
                <a:spcPts val="1176"/>
              </a:spcBef>
              <a:buFont typeface="Lucida Grande"/>
              <a:buChar char="-"/>
            </a:pPr>
            <a:r>
              <a:rPr lang="en-US" sz="2400" dirty="0" smtClean="0">
                <a:latin typeface="Avenir Medium"/>
                <a:cs typeface="Avenir Medium"/>
              </a:rPr>
              <a:t>Native to WA </a:t>
            </a:r>
          </a:p>
          <a:p>
            <a:pPr marL="388620" indent="-342900">
              <a:spcBef>
                <a:spcPts val="1176"/>
              </a:spcBef>
              <a:buFont typeface="Lucida Grande"/>
              <a:buChar char="-"/>
            </a:pPr>
            <a:r>
              <a:rPr lang="en-US" sz="2400" dirty="0" smtClean="0">
                <a:latin typeface="Avenir Medium"/>
                <a:cs typeface="Avenir Medium"/>
              </a:rPr>
              <a:t>Largest burrowing clam</a:t>
            </a:r>
          </a:p>
          <a:p>
            <a:pPr marL="388620" indent="-342900">
              <a:spcBef>
                <a:spcPts val="1176"/>
              </a:spcBef>
              <a:buFont typeface="Lucida Grande"/>
              <a:buChar char="-"/>
            </a:pPr>
            <a:r>
              <a:rPr lang="en-US" sz="2400" dirty="0">
                <a:latin typeface="Avenir Medium"/>
                <a:cs typeface="Avenir Medium"/>
              </a:rPr>
              <a:t>Valuable &amp;</a:t>
            </a:r>
            <a:r>
              <a:rPr lang="en-US" sz="2400" dirty="0" smtClean="0">
                <a:latin typeface="Avenir Medium"/>
                <a:cs typeface="Avenir Medium"/>
              </a:rPr>
              <a:t> growing industry</a:t>
            </a:r>
          </a:p>
          <a:p>
            <a:pPr marL="388620" indent="-342900">
              <a:spcBef>
                <a:spcPts val="1176"/>
              </a:spcBef>
              <a:buFont typeface="Lucida Grande"/>
              <a:buChar char="-"/>
            </a:pPr>
            <a:r>
              <a:rPr lang="en-US" sz="2400" dirty="0" smtClean="0">
                <a:latin typeface="Avenir Medium"/>
                <a:cs typeface="Avenir Medium"/>
              </a:rPr>
              <a:t>27</a:t>
            </a:r>
            <a:r>
              <a:rPr lang="en-US" sz="2400" dirty="0">
                <a:latin typeface="Avenir Medium"/>
                <a:cs typeface="Avenir Medium"/>
              </a:rPr>
              <a:t>% </a:t>
            </a:r>
            <a:r>
              <a:rPr lang="en-US" sz="2400" dirty="0" smtClean="0">
                <a:latin typeface="Avenir Medium"/>
                <a:cs typeface="Avenir Medium"/>
              </a:rPr>
              <a:t>WA shellfish </a:t>
            </a:r>
            <a:r>
              <a:rPr lang="en-US" sz="2400" dirty="0">
                <a:latin typeface="Avenir Medium"/>
                <a:cs typeface="Avenir Medium"/>
              </a:rPr>
              <a:t>aquaculture revenue, </a:t>
            </a:r>
            <a:r>
              <a:rPr lang="en-US" sz="2400" dirty="0" smtClean="0">
                <a:latin typeface="Avenir Medium"/>
                <a:cs typeface="Avenir Medium"/>
              </a:rPr>
              <a:t>($24.5M in 2013), but only 7% by weight*</a:t>
            </a:r>
          </a:p>
          <a:p>
            <a:pPr marL="388620" indent="-342900">
              <a:spcBef>
                <a:spcPts val="1176"/>
              </a:spcBef>
              <a:buFont typeface="Lucida Grande"/>
              <a:buChar char="-"/>
            </a:pPr>
            <a:endParaRPr lang="en-US" sz="2400" dirty="0">
              <a:latin typeface="Avenir Medium"/>
              <a:cs typeface="Avenir Medium"/>
            </a:endParaRPr>
          </a:p>
          <a:p>
            <a:pPr marL="45720" indent="0">
              <a:spcBef>
                <a:spcPts val="1176"/>
              </a:spcBef>
              <a:buNone/>
            </a:pPr>
            <a:r>
              <a:rPr lang="en-US" sz="2400" dirty="0" smtClean="0">
                <a:latin typeface="Avenir Medium"/>
                <a:cs typeface="Avenir Medium"/>
              </a:rPr>
              <a:t>  </a:t>
            </a:r>
            <a:r>
              <a:rPr lang="en-US" sz="1800" dirty="0">
                <a:latin typeface="Avenir Medium"/>
                <a:cs typeface="Avenir Medium"/>
              </a:rPr>
              <a:t>*</a:t>
            </a:r>
            <a:r>
              <a:rPr lang="en-US" sz="1800" i="1" dirty="0" smtClean="0">
                <a:latin typeface="Avenir Medium"/>
                <a:cs typeface="Avenir Medium"/>
              </a:rPr>
              <a:t>WA Sea Grant report, 2015</a:t>
            </a:r>
            <a:endParaRPr lang="en-US" sz="1800" dirty="0">
              <a:latin typeface="Avenir Medium"/>
              <a:cs typeface="Avenir Medium"/>
            </a:endParaRPr>
          </a:p>
          <a:p>
            <a:pPr marL="331470" indent="-285750"/>
            <a:endParaRPr lang="en-US" sz="2000" dirty="0" smtClean="0">
              <a:latin typeface="Avenir Medium"/>
              <a:cs typeface="Avenir Medium"/>
            </a:endParaRPr>
          </a:p>
        </p:txBody>
      </p:sp>
      <p:pic>
        <p:nvPicPr>
          <p:cNvPr id="4" name="Picture 3" descr="IMG_548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8" t="3900"/>
          <a:stretch/>
        </p:blipFill>
        <p:spPr>
          <a:xfrm>
            <a:off x="4261252" y="1513680"/>
            <a:ext cx="4544420" cy="4585368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53161321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WHY PROTEOMICS?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619279" y="1710266"/>
            <a:ext cx="5101769" cy="4351867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800" dirty="0" smtClean="0">
                <a:latin typeface="Avenir Medium"/>
                <a:cs typeface="Avenir Medium"/>
              </a:rPr>
              <a:t>Proteins</a:t>
            </a:r>
            <a:r>
              <a:rPr lang="is-IS" sz="2800" dirty="0" smtClean="0">
                <a:latin typeface="Avenir Medium"/>
                <a:cs typeface="Avenir Medium"/>
              </a:rPr>
              <a:t>…</a:t>
            </a:r>
          </a:p>
          <a:p>
            <a:pPr marL="0" indent="0">
              <a:buNone/>
            </a:pPr>
            <a:endParaRPr lang="en-US" sz="2800" dirty="0">
              <a:latin typeface="Avenir Medium"/>
              <a:cs typeface="Avenir Medium"/>
            </a:endParaRPr>
          </a:p>
          <a:p>
            <a:pPr>
              <a:buFont typeface="Lucida Grande"/>
              <a:buChar char="-"/>
            </a:pPr>
            <a:r>
              <a:rPr lang="en-US" sz="2800" dirty="0" smtClean="0">
                <a:latin typeface="Avenir Medium"/>
                <a:cs typeface="Avenir Medium"/>
              </a:rPr>
              <a:t>carry out most cellular activity</a:t>
            </a:r>
          </a:p>
          <a:p>
            <a:pPr>
              <a:buFont typeface="Lucida Grande"/>
              <a:buChar char="-"/>
            </a:pPr>
            <a:endParaRPr lang="en-US" sz="2800" dirty="0" smtClean="0">
              <a:latin typeface="Avenir Medium"/>
              <a:cs typeface="Avenir Medium"/>
            </a:endParaRPr>
          </a:p>
          <a:p>
            <a:pPr>
              <a:buFont typeface="Lucida Grande"/>
              <a:buChar char="-"/>
            </a:pPr>
            <a:r>
              <a:rPr lang="en-US" sz="2800" dirty="0" smtClean="0">
                <a:latin typeface="Avenir Medium"/>
                <a:cs typeface="Avenir Medium"/>
              </a:rPr>
              <a:t>change based on environment are dynamic</a:t>
            </a:r>
          </a:p>
          <a:p>
            <a:pPr>
              <a:buFont typeface="Lucida Grande"/>
              <a:buChar char="-"/>
            </a:pPr>
            <a:endParaRPr lang="en-US" sz="2800" dirty="0" smtClean="0">
              <a:latin typeface="Avenir Medium"/>
              <a:cs typeface="Avenir Medium"/>
            </a:endParaRPr>
          </a:p>
          <a:p>
            <a:pPr>
              <a:buFont typeface="Lucida Grande"/>
              <a:buChar char="-"/>
            </a:pPr>
            <a:r>
              <a:rPr lang="en-US" sz="2800" dirty="0" smtClean="0">
                <a:latin typeface="Avenir Medium"/>
                <a:cs typeface="Avenir Medium"/>
              </a:rPr>
              <a:t>provide direct measure </a:t>
            </a:r>
            <a:r>
              <a:rPr lang="en-US" sz="2800" dirty="0">
                <a:latin typeface="Avenir Medium"/>
                <a:cs typeface="Avenir Medium"/>
              </a:rPr>
              <a:t>of physiology, energy allocation</a:t>
            </a:r>
          </a:p>
          <a:p>
            <a:pPr>
              <a:buFont typeface="Lucida Grande"/>
              <a:buChar char="-"/>
            </a:pPr>
            <a:endParaRPr lang="en-US" sz="2800" dirty="0" smtClean="0">
              <a:latin typeface="Avenir Medium"/>
              <a:cs typeface="Avenir Medium"/>
            </a:endParaRPr>
          </a:p>
          <a:p>
            <a:pPr>
              <a:buFont typeface="Lucida Grande"/>
              <a:buChar char="-"/>
            </a:pPr>
            <a:r>
              <a:rPr lang="en-US" sz="2800" dirty="0" smtClean="0">
                <a:latin typeface="Avenir Medium"/>
                <a:cs typeface="Avenir Medium"/>
              </a:rPr>
              <a:t>can indicate physiological health status</a:t>
            </a:r>
          </a:p>
          <a:p>
            <a:pPr marL="0" indent="0">
              <a:buNone/>
            </a:pPr>
            <a:endParaRPr lang="en-US" sz="2300" dirty="0" smtClean="0">
              <a:latin typeface="Avenir Medium"/>
              <a:cs typeface="Avenir Medium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>
            <a:alphaModFix amt="90000"/>
          </a:blip>
          <a:srcRect r="45671"/>
          <a:stretch/>
        </p:blipFill>
        <p:spPr>
          <a:xfrm>
            <a:off x="6248400" y="1439333"/>
            <a:ext cx="2675466" cy="4932830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8279961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ile_000 (11).jpeg"/>
          <p:cNvPicPr>
            <a:picLocks noChangeAspect="1"/>
          </p:cNvPicPr>
          <p:nvPr/>
        </p:nvPicPr>
        <p:blipFill rotWithShape="1">
          <a:blip r:embed="rId3" cstate="print">
            <a:alphaModFix amt="23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8412"/>
          <a:stretch/>
        </p:blipFill>
        <p:spPr>
          <a:xfrm>
            <a:off x="171930" y="4261719"/>
            <a:ext cx="8781046" cy="245517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56822"/>
            <a:ext cx="8534400" cy="758952"/>
          </a:xfrm>
        </p:spPr>
        <p:txBody>
          <a:bodyPr/>
          <a:lstStyle/>
          <a:p>
            <a:r>
              <a:rPr lang="en-US" dirty="0" smtClean="0"/>
              <a:t>THE QUESTIONS</a:t>
            </a:r>
            <a:endParaRPr lang="en-US" i="1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301752" y="1724067"/>
            <a:ext cx="8376426" cy="4479829"/>
          </a:xfrm>
        </p:spPr>
        <p:txBody>
          <a:bodyPr>
            <a:noAutofit/>
          </a:bodyPr>
          <a:lstStyle/>
          <a:p>
            <a:pPr marL="454025" indent="-454025">
              <a:buFont typeface="Lucida Grande"/>
              <a:buChar char="-"/>
            </a:pPr>
            <a:r>
              <a:rPr lang="en-US" sz="2800" b="1" dirty="0" smtClean="0">
                <a:solidFill>
                  <a:srgbClr val="000000"/>
                </a:solidFill>
                <a:latin typeface="Avenir Medium"/>
                <a:cs typeface="Avenir Medium"/>
              </a:rPr>
              <a:t>How does protein abundance differ between geoduck outplanted in different sites?</a:t>
            </a:r>
            <a:endParaRPr lang="en-US" sz="2800" b="1" dirty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endParaRPr lang="en-US" sz="2800" dirty="0" smtClean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r>
              <a:rPr lang="en-US" sz="2800" b="1" dirty="0" smtClean="0">
                <a:solidFill>
                  <a:srgbClr val="000000"/>
                </a:solidFill>
                <a:latin typeface="Avenir Medium"/>
                <a:cs typeface="Avenir Medium"/>
              </a:rPr>
              <a:t>How </a:t>
            </a:r>
            <a:r>
              <a:rPr lang="en-US" sz="2800" b="1" dirty="0">
                <a:solidFill>
                  <a:srgbClr val="000000"/>
                </a:solidFill>
                <a:latin typeface="Avenir Medium"/>
                <a:cs typeface="Avenir Medium"/>
              </a:rPr>
              <a:t>do environmental </a:t>
            </a:r>
            <a:r>
              <a:rPr lang="en-US" sz="2800" b="1" dirty="0" smtClean="0">
                <a:solidFill>
                  <a:srgbClr val="000000"/>
                </a:solidFill>
                <a:latin typeface="Avenir Medium"/>
                <a:cs typeface="Avenir Medium"/>
              </a:rPr>
              <a:t>differences correspond to physiological differences?</a:t>
            </a:r>
          </a:p>
          <a:p>
            <a:pPr marL="454025" indent="-454025">
              <a:buFont typeface="Lucida Grande"/>
              <a:buChar char="-"/>
            </a:pPr>
            <a:endParaRPr lang="en-US" sz="2800" dirty="0" smtClean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r>
              <a:rPr lang="en-US" sz="2800" b="1" dirty="0" smtClean="0">
                <a:solidFill>
                  <a:srgbClr val="000000"/>
                </a:solidFill>
                <a:latin typeface="Avenir Medium"/>
                <a:cs typeface="Avenir Medium"/>
              </a:rPr>
              <a:t>Which proteins can we use to monitor physiology, assess site suitability in geoduck?</a:t>
            </a:r>
            <a:endParaRPr lang="en-US" sz="2800" b="1" dirty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endParaRPr lang="en-US" sz="2800" dirty="0" smtClean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endParaRPr lang="en-US" sz="2800" dirty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endParaRPr lang="en-US" sz="2800" dirty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endParaRPr lang="en-US" sz="2800" dirty="0" smtClean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endParaRPr lang="en-US" sz="2800" dirty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454025" indent="-454025">
              <a:buFont typeface="Lucida Grande"/>
              <a:buChar char="-"/>
            </a:pPr>
            <a:endParaRPr lang="en-US" sz="2800" dirty="0" smtClean="0">
              <a:solidFill>
                <a:srgbClr val="000000"/>
              </a:solidFill>
              <a:latin typeface="Avenir Medium"/>
              <a:cs typeface="Avenir Medium"/>
            </a:endParaRPr>
          </a:p>
          <a:p>
            <a:pPr marL="0" indent="0">
              <a:buNone/>
            </a:pPr>
            <a:endParaRPr lang="en-US" sz="2800" dirty="0">
              <a:solidFill>
                <a:srgbClr val="000000"/>
              </a:solidFill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33238867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2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639" t="1" b="12127"/>
          <a:stretch/>
        </p:blipFill>
        <p:spPr>
          <a:xfrm>
            <a:off x="1243263" y="1000920"/>
            <a:ext cx="6777790" cy="5656553"/>
          </a:xfrm>
          <a:prstGeom prst="rect">
            <a:avLst/>
          </a:prstGeom>
          <a:solidFill>
            <a:srgbClr val="B07CDA"/>
          </a:solidFill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1752" y="296332"/>
            <a:ext cx="8534400" cy="618067"/>
          </a:xfrm>
        </p:spPr>
        <p:txBody>
          <a:bodyPr>
            <a:normAutofit fontScale="90000"/>
          </a:bodyPr>
          <a:lstStyle/>
          <a:p>
            <a:r>
              <a:rPr lang="en-US" sz="3100" dirty="0" smtClean="0"/>
              <a:t>OUTPLANT:</a:t>
            </a:r>
            <a:r>
              <a:rPr lang="en-US" dirty="0" smtClean="0"/>
              <a:t>   </a:t>
            </a:r>
            <a:r>
              <a:rPr lang="en-US" i="1" dirty="0" smtClean="0"/>
              <a:t>4 sites</a:t>
            </a:r>
            <a:r>
              <a:rPr lang="en-US" dirty="0" smtClean="0"/>
              <a:t>, </a:t>
            </a:r>
            <a:r>
              <a:rPr lang="en-US" i="1" dirty="0" smtClean="0"/>
              <a:t>Puget Sound &amp; Willapa Bay</a:t>
            </a:r>
            <a:endParaRPr lang="en-US" i="1" dirty="0"/>
          </a:p>
        </p:txBody>
      </p:sp>
      <p:sp>
        <p:nvSpPr>
          <p:cNvPr id="19" name="Line Callout 2 18"/>
          <p:cNvSpPr/>
          <p:nvPr/>
        </p:nvSpPr>
        <p:spPr>
          <a:xfrm flipH="1">
            <a:off x="5197377" y="2887625"/>
            <a:ext cx="1829956" cy="390353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91E8D8">
              <a:alpha val="7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Port Gamble Bay</a:t>
            </a:r>
          </a:p>
        </p:txBody>
      </p:sp>
      <p:sp>
        <p:nvSpPr>
          <p:cNvPr id="20" name="Line Callout 2 19"/>
          <p:cNvSpPr/>
          <p:nvPr/>
        </p:nvSpPr>
        <p:spPr>
          <a:xfrm flipH="1">
            <a:off x="504947" y="1651508"/>
            <a:ext cx="3147813" cy="1410315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54479"/>
              <a:gd name="adj6" fmla="val -11879"/>
            </a:avLst>
          </a:prstGeom>
          <a:solidFill>
            <a:srgbClr val="002C5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000" b="1" cap="small" dirty="0" smtClean="0">
                <a:solidFill>
                  <a:schemeClr val="bg1"/>
                </a:solidFill>
                <a:latin typeface="Avenir Medium"/>
                <a:cs typeface="Avenir Medium"/>
              </a:rPr>
              <a:t>Sibling juvenile geoduck</a:t>
            </a:r>
          </a:p>
          <a:p>
            <a:endParaRPr lang="en-US" sz="2000" b="1" cap="small" dirty="0" smtClean="0">
              <a:solidFill>
                <a:schemeClr val="bg1"/>
              </a:solidFill>
              <a:latin typeface="Avenir Medium"/>
              <a:cs typeface="Avenir Medium"/>
            </a:endParaRPr>
          </a:p>
          <a:p>
            <a:r>
              <a:rPr lang="en-US" sz="2000" b="1" cap="small" dirty="0" smtClean="0">
                <a:solidFill>
                  <a:schemeClr val="bg1"/>
                </a:solidFill>
                <a:latin typeface="Avenir Medium"/>
                <a:cs typeface="Avenir Medium"/>
              </a:rPr>
              <a:t>Duration = 1 month</a:t>
            </a:r>
          </a:p>
        </p:txBody>
      </p:sp>
      <p:sp>
        <p:nvSpPr>
          <p:cNvPr id="22" name="Line Callout 2 21"/>
          <p:cNvSpPr/>
          <p:nvPr/>
        </p:nvSpPr>
        <p:spPr>
          <a:xfrm flipH="1">
            <a:off x="2436711" y="6140565"/>
            <a:ext cx="1389638" cy="380515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D65A48">
              <a:alpha val="6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cap="small" dirty="0" smtClean="0">
                <a:solidFill>
                  <a:srgbClr val="FFFFFF"/>
                </a:solidFill>
                <a:latin typeface="Calibri"/>
                <a:cs typeface="Calibri"/>
              </a:rPr>
              <a:t>Willapa Bay</a:t>
            </a:r>
          </a:p>
        </p:txBody>
      </p:sp>
      <p:sp>
        <p:nvSpPr>
          <p:cNvPr id="11" name="Oval 10"/>
          <p:cNvSpPr/>
          <p:nvPr/>
        </p:nvSpPr>
        <p:spPr>
          <a:xfrm>
            <a:off x="5013931" y="3061823"/>
            <a:ext cx="216155" cy="216155"/>
          </a:xfrm>
          <a:prstGeom prst="ellipse">
            <a:avLst/>
          </a:prstGeom>
          <a:solidFill>
            <a:srgbClr val="91E8D8"/>
          </a:solidFill>
          <a:ln>
            <a:solidFill>
              <a:srgbClr val="FFFF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2286300" y="6347258"/>
            <a:ext cx="216155" cy="216155"/>
          </a:xfrm>
          <a:prstGeom prst="ellipse">
            <a:avLst/>
          </a:prstGeom>
          <a:solidFill>
            <a:srgbClr val="D65A48"/>
          </a:solidFill>
          <a:ln>
            <a:solidFill>
              <a:srgbClr val="FFFF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" name="Line Callout 2 24"/>
          <p:cNvSpPr/>
          <p:nvPr/>
        </p:nvSpPr>
        <p:spPr>
          <a:xfrm flipH="1">
            <a:off x="4059164" y="4094080"/>
            <a:ext cx="1560284" cy="325294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cap="small" dirty="0" smtClean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21" name="Line Callout 2 20"/>
          <p:cNvSpPr/>
          <p:nvPr/>
        </p:nvSpPr>
        <p:spPr>
          <a:xfrm flipH="1">
            <a:off x="4063999" y="4086820"/>
            <a:ext cx="1560284" cy="325294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1A842D">
              <a:alpha val="6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cap="small" dirty="0" smtClean="0">
                <a:solidFill>
                  <a:srgbClr val="FFFFFF"/>
                </a:solidFill>
                <a:latin typeface="Calibri"/>
                <a:cs typeface="Calibri"/>
              </a:rPr>
              <a:t>Case Inlet</a:t>
            </a:r>
          </a:p>
        </p:txBody>
      </p:sp>
      <p:sp>
        <p:nvSpPr>
          <p:cNvPr id="12" name="Oval 11"/>
          <p:cNvSpPr/>
          <p:nvPr/>
        </p:nvSpPr>
        <p:spPr>
          <a:xfrm>
            <a:off x="4453576" y="4359702"/>
            <a:ext cx="216155" cy="216155"/>
          </a:xfrm>
          <a:prstGeom prst="ellipse">
            <a:avLst/>
          </a:prstGeom>
          <a:solidFill>
            <a:srgbClr val="1A842D"/>
          </a:solidFill>
          <a:ln w="6350" cmpd="sng">
            <a:solidFill>
              <a:srgbClr val="FFFFFF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6" name="Line Callout 2 25"/>
          <p:cNvSpPr/>
          <p:nvPr/>
        </p:nvSpPr>
        <p:spPr>
          <a:xfrm flipH="1">
            <a:off x="4654360" y="1345569"/>
            <a:ext cx="1346089" cy="325294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7F7F7F">
              <a:alpha val="9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cap="small" dirty="0" smtClean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18" name="Line Callout 2 17"/>
          <p:cNvSpPr/>
          <p:nvPr/>
        </p:nvSpPr>
        <p:spPr>
          <a:xfrm flipH="1">
            <a:off x="4678545" y="1349371"/>
            <a:ext cx="1346089" cy="325294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B07CDA">
              <a:alpha val="63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cap="small" dirty="0" smtClean="0">
                <a:solidFill>
                  <a:srgbClr val="FFFFFF"/>
                </a:solidFill>
                <a:latin typeface="Calibri"/>
                <a:cs typeface="Calibri"/>
              </a:rPr>
              <a:t>Fidalgo Bay</a:t>
            </a:r>
          </a:p>
        </p:txBody>
      </p:sp>
      <p:sp>
        <p:nvSpPr>
          <p:cNvPr id="3" name="Oval 2"/>
          <p:cNvSpPr/>
          <p:nvPr/>
        </p:nvSpPr>
        <p:spPr>
          <a:xfrm>
            <a:off x="5051777" y="1623286"/>
            <a:ext cx="216155" cy="216155"/>
          </a:xfrm>
          <a:prstGeom prst="ellipse">
            <a:avLst/>
          </a:prstGeom>
          <a:solidFill>
            <a:srgbClr val="B07CDA"/>
          </a:solidFill>
          <a:ln>
            <a:solidFill>
              <a:schemeClr val="bg1"/>
            </a:solidFill>
            <a:prstDash val="soli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7429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 analysis in 2-phases</a:t>
            </a:r>
            <a:endParaRPr lang="en-US" dirty="0"/>
          </a:p>
        </p:txBody>
      </p:sp>
      <p:sp>
        <p:nvSpPr>
          <p:cNvPr id="6" name="Alternate Process 5"/>
          <p:cNvSpPr/>
          <p:nvPr/>
        </p:nvSpPr>
        <p:spPr>
          <a:xfrm>
            <a:off x="1151467" y="2625163"/>
            <a:ext cx="1896533" cy="822772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b="1" cap="small" dirty="0">
                <a:solidFill>
                  <a:srgbClr val="000000"/>
                </a:solidFill>
                <a:latin typeface="Calibri"/>
                <a:cs typeface="Calibri"/>
              </a:rPr>
              <a:t>8</a:t>
            </a:r>
            <a:r>
              <a:rPr lang="en-US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 samples </a:t>
            </a:r>
          </a:p>
          <a:p>
            <a:pPr algn="ctr">
              <a:lnSpc>
                <a:spcPct val="80000"/>
              </a:lnSpc>
            </a:pPr>
            <a:r>
              <a:rPr lang="en-US" b="1" i="1" cap="small" dirty="0" smtClean="0">
                <a:solidFill>
                  <a:srgbClr val="000000"/>
                </a:solidFill>
                <a:latin typeface="Calibri"/>
                <a:cs typeface="Calibri"/>
              </a:rPr>
              <a:t>2 per site</a:t>
            </a:r>
            <a:endParaRPr lang="en-US" b="1" i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8" name="Alternate Process 7"/>
          <p:cNvSpPr/>
          <p:nvPr/>
        </p:nvSpPr>
        <p:spPr>
          <a:xfrm>
            <a:off x="609601" y="3623734"/>
            <a:ext cx="3064932" cy="761999"/>
          </a:xfrm>
          <a:prstGeom prst="flowChartAlternateProcess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Captured all proteins</a:t>
            </a:r>
          </a:p>
          <a:p>
            <a:pPr algn="ctr">
              <a:lnSpc>
                <a:spcPct val="80000"/>
              </a:lnSpc>
            </a:pPr>
            <a:r>
              <a:rPr lang="en-US" b="1" i="1" cap="small" dirty="0" smtClean="0">
                <a:solidFill>
                  <a:srgbClr val="000000"/>
                </a:solidFill>
                <a:latin typeface="Calibri"/>
                <a:cs typeface="Calibri"/>
              </a:rPr>
              <a:t>Measured 8,076 </a:t>
            </a:r>
            <a:endParaRPr lang="en-US" b="1" i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sp>
        <p:nvSpPr>
          <p:cNvPr id="10" name="Alternate Process 9"/>
          <p:cNvSpPr/>
          <p:nvPr/>
        </p:nvSpPr>
        <p:spPr>
          <a:xfrm>
            <a:off x="609601" y="4555070"/>
            <a:ext cx="3064932" cy="808342"/>
          </a:xfrm>
          <a:prstGeom prst="flowChartAlternateProcess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Identified 5,690 proteins via transcriptome</a:t>
            </a:r>
            <a:endParaRPr lang="en-US" b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  <p:cxnSp>
        <p:nvCxnSpPr>
          <p:cNvPr id="11" name="Straight Arrow Connector 10"/>
          <p:cNvCxnSpPr>
            <a:stCxn id="6" idx="2"/>
            <a:endCxn id="8" idx="0"/>
          </p:cNvCxnSpPr>
          <p:nvPr/>
        </p:nvCxnSpPr>
        <p:spPr>
          <a:xfrm>
            <a:off x="2099734" y="3447935"/>
            <a:ext cx="42333" cy="1757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8" idx="2"/>
            <a:endCxn id="10" idx="0"/>
          </p:cNvCxnSpPr>
          <p:nvPr/>
        </p:nvCxnSpPr>
        <p:spPr>
          <a:xfrm>
            <a:off x="2142067" y="4385733"/>
            <a:ext cx="0" cy="1693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Alternate Process 13"/>
          <p:cNvSpPr/>
          <p:nvPr/>
        </p:nvSpPr>
        <p:spPr>
          <a:xfrm>
            <a:off x="609601" y="5486402"/>
            <a:ext cx="3064932" cy="1083731"/>
          </a:xfrm>
          <a:prstGeom prst="flowChartAlternateProcess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b="1" cap="small" dirty="0" smtClean="0">
                <a:latin typeface="Calibri"/>
                <a:cs typeface="Calibri"/>
              </a:rPr>
              <a:t>Selected proteins based on:</a:t>
            </a:r>
          </a:p>
          <a:p>
            <a:pPr algn="ctr">
              <a:lnSpc>
                <a:spcPct val="80000"/>
              </a:lnSpc>
            </a:pPr>
            <a:r>
              <a:rPr lang="en-US" b="1" cap="small" dirty="0" smtClean="0">
                <a:latin typeface="Calibri"/>
                <a:cs typeface="Calibri"/>
              </a:rPr>
              <a:t>Detectability</a:t>
            </a:r>
          </a:p>
          <a:p>
            <a:pPr algn="ctr">
              <a:lnSpc>
                <a:spcPct val="80000"/>
              </a:lnSpc>
            </a:pPr>
            <a:r>
              <a:rPr lang="en-US" b="1" cap="small" dirty="0" smtClean="0">
                <a:latin typeface="Calibri"/>
                <a:cs typeface="Calibri"/>
              </a:rPr>
              <a:t>Quality</a:t>
            </a:r>
          </a:p>
          <a:p>
            <a:pPr algn="ctr">
              <a:lnSpc>
                <a:spcPct val="80000"/>
              </a:lnSpc>
            </a:pPr>
            <a:r>
              <a:rPr lang="en-US" b="1" cap="small" dirty="0" smtClean="0">
                <a:latin typeface="Calibri"/>
                <a:cs typeface="Calibri"/>
              </a:rPr>
              <a:t>Biological Function</a:t>
            </a:r>
          </a:p>
        </p:txBody>
      </p:sp>
      <p:cxnSp>
        <p:nvCxnSpPr>
          <p:cNvPr id="15" name="Straight Arrow Connector 14"/>
          <p:cNvCxnSpPr>
            <a:stCxn id="10" idx="2"/>
            <a:endCxn id="14" idx="0"/>
          </p:cNvCxnSpPr>
          <p:nvPr/>
        </p:nvCxnSpPr>
        <p:spPr>
          <a:xfrm>
            <a:off x="2142067" y="5363412"/>
            <a:ext cx="0" cy="122990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8" name="Alternate Process 27"/>
          <p:cNvSpPr/>
          <p:nvPr/>
        </p:nvSpPr>
        <p:spPr>
          <a:xfrm>
            <a:off x="301752" y="1460109"/>
            <a:ext cx="3719837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rgbClr val="000000"/>
                </a:solidFill>
                <a:latin typeface="Calibri"/>
                <a:cs typeface="Calibri"/>
              </a:rPr>
              <a:t>PHASE I</a:t>
            </a:r>
          </a:p>
          <a:p>
            <a:pPr algn="ctr">
              <a:lnSpc>
                <a:spcPct val="9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Calibri"/>
                <a:cs typeface="Calibri"/>
              </a:rPr>
              <a:t>Protein Discovery</a:t>
            </a:r>
          </a:p>
        </p:txBody>
      </p:sp>
      <p:sp>
        <p:nvSpPr>
          <p:cNvPr id="34" name="Alternate Process 33"/>
          <p:cNvSpPr/>
          <p:nvPr/>
        </p:nvSpPr>
        <p:spPr>
          <a:xfrm>
            <a:off x="4924552" y="1460109"/>
            <a:ext cx="3719837" cy="986312"/>
          </a:xfrm>
          <a:prstGeom prst="flowChartAlternateProcess">
            <a:avLst/>
          </a:prstGeom>
          <a:noFill/>
          <a:ln w="38100" cmpd="sng">
            <a:solidFill>
              <a:schemeClr val="accent3">
                <a:lumMod val="40000"/>
                <a:lumOff val="60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sz="2800" b="1" dirty="0" smtClean="0">
                <a:solidFill>
                  <a:srgbClr val="000000"/>
                </a:solidFill>
                <a:latin typeface="Calibri"/>
                <a:cs typeface="Calibri"/>
              </a:rPr>
              <a:t>PHASE II</a:t>
            </a:r>
          </a:p>
          <a:p>
            <a:pPr algn="ctr">
              <a:lnSpc>
                <a:spcPct val="90000"/>
              </a:lnSpc>
            </a:pPr>
            <a:r>
              <a:rPr lang="en-US" sz="2000" dirty="0" smtClean="0">
                <a:solidFill>
                  <a:srgbClr val="000000"/>
                </a:solidFill>
                <a:latin typeface="Calibri"/>
                <a:cs typeface="Calibri"/>
              </a:rPr>
              <a:t>Targeted Protein Quantification</a:t>
            </a:r>
          </a:p>
        </p:txBody>
      </p:sp>
      <p:sp>
        <p:nvSpPr>
          <p:cNvPr id="64" name="Alternate Process 63"/>
          <p:cNvSpPr/>
          <p:nvPr/>
        </p:nvSpPr>
        <p:spPr>
          <a:xfrm>
            <a:off x="5249334" y="3623734"/>
            <a:ext cx="3064932" cy="761999"/>
          </a:xfrm>
          <a:prstGeom prst="flowChartAlternateProcess">
            <a:avLst/>
          </a:prstGeom>
          <a:solidFill>
            <a:schemeClr val="accent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targeted </a:t>
            </a:r>
            <a:r>
              <a:rPr lang="en-US" b="1" cap="small" dirty="0">
                <a:solidFill>
                  <a:srgbClr val="000000"/>
                </a:solidFill>
                <a:latin typeface="Calibri"/>
                <a:cs typeface="Calibri"/>
              </a:rPr>
              <a:t>13 proteins</a:t>
            </a:r>
          </a:p>
        </p:txBody>
      </p:sp>
      <p:sp>
        <p:nvSpPr>
          <p:cNvPr id="65" name="Alternate Process 64"/>
          <p:cNvSpPr/>
          <p:nvPr/>
        </p:nvSpPr>
        <p:spPr>
          <a:xfrm>
            <a:off x="5249334" y="4555070"/>
            <a:ext cx="3064932" cy="808342"/>
          </a:xfrm>
          <a:prstGeom prst="flowChartAlternateProcess">
            <a:avLst/>
          </a:prstGeom>
          <a:solidFill>
            <a:schemeClr val="tx2">
              <a:lumMod val="20000"/>
              <a:lumOff val="8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2000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Quantified </a:t>
            </a:r>
            <a:r>
              <a:rPr lang="en-US" sz="2000" b="1" cap="small" dirty="0">
                <a:solidFill>
                  <a:srgbClr val="000000"/>
                </a:solidFill>
                <a:latin typeface="Calibri"/>
                <a:cs typeface="Calibri"/>
              </a:rPr>
              <a:t>abundance</a:t>
            </a:r>
          </a:p>
        </p:txBody>
      </p:sp>
      <p:cxnSp>
        <p:nvCxnSpPr>
          <p:cNvPr id="66" name="Straight Arrow Connector 65"/>
          <p:cNvCxnSpPr>
            <a:endCxn id="64" idx="0"/>
          </p:cNvCxnSpPr>
          <p:nvPr/>
        </p:nvCxnSpPr>
        <p:spPr>
          <a:xfrm>
            <a:off x="6781800" y="3447935"/>
            <a:ext cx="0" cy="175799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7" name="Straight Arrow Connector 66"/>
          <p:cNvCxnSpPr>
            <a:stCxn id="64" idx="2"/>
            <a:endCxn id="65" idx="0"/>
          </p:cNvCxnSpPr>
          <p:nvPr/>
        </p:nvCxnSpPr>
        <p:spPr>
          <a:xfrm>
            <a:off x="6781800" y="4385733"/>
            <a:ext cx="0" cy="16933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8" name="Alternate Process 67"/>
          <p:cNvSpPr/>
          <p:nvPr/>
        </p:nvSpPr>
        <p:spPr>
          <a:xfrm>
            <a:off x="5249334" y="5469469"/>
            <a:ext cx="3064932" cy="1100664"/>
          </a:xfrm>
          <a:prstGeom prst="flowChartAlternateProcess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sz="2000" b="1" cap="small" dirty="0" smtClean="0">
                <a:latin typeface="Calibri"/>
                <a:cs typeface="Calibri"/>
              </a:rPr>
              <a:t>Assessed similarity </a:t>
            </a:r>
          </a:p>
          <a:p>
            <a:pPr algn="ctr">
              <a:lnSpc>
                <a:spcPct val="80000"/>
              </a:lnSpc>
            </a:pPr>
            <a:r>
              <a:rPr lang="en-US" sz="2000" b="1" cap="small" dirty="0" smtClean="0">
                <a:latin typeface="Calibri"/>
                <a:cs typeface="Calibri"/>
              </a:rPr>
              <a:t>between sites</a:t>
            </a:r>
            <a:endParaRPr lang="en-US" sz="2000" b="1" cap="small" dirty="0">
              <a:latin typeface="Calibri"/>
              <a:cs typeface="Calibri"/>
            </a:endParaRPr>
          </a:p>
        </p:txBody>
      </p:sp>
      <p:cxnSp>
        <p:nvCxnSpPr>
          <p:cNvPr id="69" name="Straight Arrow Connector 68"/>
          <p:cNvCxnSpPr>
            <a:stCxn id="65" idx="2"/>
            <a:endCxn id="68" idx="0"/>
          </p:cNvCxnSpPr>
          <p:nvPr/>
        </p:nvCxnSpPr>
        <p:spPr>
          <a:xfrm>
            <a:off x="6781800" y="5363412"/>
            <a:ext cx="0" cy="106057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1" name="Alternate Process 80"/>
          <p:cNvSpPr/>
          <p:nvPr/>
        </p:nvSpPr>
        <p:spPr>
          <a:xfrm>
            <a:off x="5833533" y="2602822"/>
            <a:ext cx="1896533" cy="822772"/>
          </a:xfrm>
          <a:prstGeom prst="flowChartAlternateProcess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80000"/>
              </a:lnSpc>
            </a:pPr>
            <a:r>
              <a:rPr lang="en-US" b="1" cap="small" dirty="0" smtClean="0">
                <a:solidFill>
                  <a:srgbClr val="000000"/>
                </a:solidFill>
                <a:latin typeface="Calibri"/>
                <a:cs typeface="Calibri"/>
              </a:rPr>
              <a:t>48 samples </a:t>
            </a:r>
          </a:p>
          <a:p>
            <a:pPr algn="ctr">
              <a:lnSpc>
                <a:spcPct val="80000"/>
              </a:lnSpc>
            </a:pPr>
            <a:r>
              <a:rPr lang="en-US" b="1" i="1" cap="small" dirty="0" smtClean="0">
                <a:solidFill>
                  <a:srgbClr val="000000"/>
                </a:solidFill>
                <a:latin typeface="Calibri"/>
                <a:cs typeface="Calibri"/>
              </a:rPr>
              <a:t>12 per site</a:t>
            </a:r>
            <a:endParaRPr lang="en-US" b="1" i="1" cap="small" dirty="0">
              <a:solidFill>
                <a:srgbClr val="000000"/>
              </a:solidFill>
              <a:latin typeface="Calibri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439880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Proteins selected for Phase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+mj-lt"/>
              <a:buAutoNum type="arabicPeriod"/>
            </a:pPr>
            <a:endParaRPr lang="en-US" sz="1400" dirty="0" smtClean="0"/>
          </a:p>
          <a:p>
            <a:endParaRPr lang="en-US" sz="1400" dirty="0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61594248"/>
              </p:ext>
            </p:extLst>
          </p:nvPr>
        </p:nvGraphicFramePr>
        <p:xfrm>
          <a:off x="318685" y="1599711"/>
          <a:ext cx="8503920" cy="47244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5861982"/>
                <a:gridCol w="2641938"/>
              </a:tblGrid>
              <a:tr h="325666"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chemeClr val="bg1"/>
                          </a:solidFill>
                          <a:latin typeface="Avenir Medium"/>
                          <a:cs typeface="Avenir Medium"/>
                        </a:rPr>
                        <a:t>PROTEIN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b="0" dirty="0" smtClean="0">
                          <a:solidFill>
                            <a:schemeClr val="bg1"/>
                          </a:solidFill>
                          <a:latin typeface="Avenir Medium"/>
                          <a:cs typeface="Avenir Medium"/>
                        </a:rPr>
                        <a:t>Response to</a:t>
                      </a:r>
                      <a:r>
                        <a:rPr lang="is-IS" sz="1800" b="0" dirty="0" smtClean="0">
                          <a:solidFill>
                            <a:schemeClr val="bg1"/>
                          </a:solidFill>
                          <a:latin typeface="Avenir Medium"/>
                          <a:cs typeface="Avenir Medium"/>
                        </a:rPr>
                        <a:t>…</a:t>
                      </a:r>
                      <a:endParaRPr lang="en-US" sz="1800" b="0" dirty="0">
                        <a:solidFill>
                          <a:schemeClr val="bg1"/>
                        </a:solidFill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tx1">
                        <a:lumMod val="75000"/>
                        <a:lumOff val="25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Heat Shock Protein 90-alpha 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General</a:t>
                      </a:r>
                      <a:r>
                        <a:rPr lang="en-US" sz="1600" baseline="0" dirty="0" smtClean="0">
                          <a:latin typeface="Avenir Medium"/>
                          <a:cs typeface="Avenir Medium"/>
                        </a:rPr>
                        <a:t> </a:t>
                      </a: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Stress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Heat Shock Protein 70 </a:t>
                      </a: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General Stress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5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Superoxide Dismutase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Catalase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Peroxiredoxin-1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>
                          <a:latin typeface="Avenir Medium"/>
                          <a:cs typeface="Avenir Medium"/>
                        </a:rPr>
                        <a:t>Puromycin</a:t>
                      </a: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-sensitive </a:t>
                      </a:r>
                      <a:r>
                        <a:rPr lang="en-US" sz="1600" dirty="0" err="1" smtClean="0">
                          <a:latin typeface="Avenir Medium"/>
                          <a:cs typeface="Avenir Medium"/>
                        </a:rPr>
                        <a:t>aminopeptidase</a:t>
                      </a:r>
                      <a:endParaRPr lang="en-US" sz="1600" dirty="0" smtClean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Protein disulfide-</a:t>
                      </a:r>
                      <a:r>
                        <a:rPr lang="en-US" sz="1600" dirty="0" err="1" smtClean="0">
                          <a:latin typeface="Avenir Medium"/>
                          <a:cs typeface="Avenir Medium"/>
                        </a:rPr>
                        <a:t>isomerase</a:t>
                      </a:r>
                      <a:endParaRPr lang="en-US" sz="1600" dirty="0" smtClean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Oxidative stress</a:t>
                      </a:r>
                    </a:p>
                  </a:txBody>
                  <a:tcPr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>
                          <a:latin typeface="Avenir Medium"/>
                          <a:cs typeface="Avenir Medium"/>
                        </a:rPr>
                        <a:t>Ras</a:t>
                      </a: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-related protein Rab-11B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Acidic pH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Sodium/Potassium-transporting ATPase subunit alpha</a:t>
                      </a: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pH changes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2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Glycogen </a:t>
                      </a:r>
                      <a:r>
                        <a:rPr lang="en-US" sz="1600" dirty="0" err="1" smtClean="0">
                          <a:latin typeface="Avenir Medium"/>
                          <a:cs typeface="Avenir Medium"/>
                        </a:rPr>
                        <a:t>Phosphorylase</a:t>
                      </a: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 (muscle form)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Carbohydrate metabolism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>
                          <a:latin typeface="Avenir Medium"/>
                          <a:cs typeface="Avenir Medium"/>
                        </a:rPr>
                        <a:t>Trifunctional</a:t>
                      </a: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 enzyme subunit beta (mitochondrial)</a:t>
                      </a: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Lipid metabolism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accent3">
                        <a:lumMod val="60000"/>
                        <a:lumOff val="40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Cytochrome P450</a:t>
                      </a: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Toxins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</a:tr>
              <a:tr h="325666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dirty="0" err="1" smtClean="0">
                          <a:latin typeface="Avenir Medium"/>
                          <a:cs typeface="Avenir Medium"/>
                        </a:rPr>
                        <a:t>Arachidonate</a:t>
                      </a:r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 5-lipoxygenase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1600" dirty="0" smtClean="0">
                          <a:latin typeface="Avenir Medium"/>
                          <a:cs typeface="Avenir Medium"/>
                        </a:rPr>
                        <a:t>Inflammation</a:t>
                      </a:r>
                      <a:endParaRPr lang="en-US" sz="1600" dirty="0">
                        <a:latin typeface="Avenir Medium"/>
                        <a:cs typeface="Avenir Medium"/>
                      </a:endParaRP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1444646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Selected proteins have strong, clear signal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1068415" y="2253747"/>
            <a:ext cx="14779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gigasin</a:t>
            </a:r>
            <a:endParaRPr lang="en-US" dirty="0" smtClean="0"/>
          </a:p>
          <a:p>
            <a:r>
              <a:rPr lang="en-US" dirty="0" smtClean="0"/>
              <a:t>Poor quality</a:t>
            </a:r>
            <a:endParaRPr lang="en-US" i="1" dirty="0"/>
          </a:p>
        </p:txBody>
      </p:sp>
      <p:grpSp>
        <p:nvGrpSpPr>
          <p:cNvPr id="18" name="Group 17"/>
          <p:cNvGrpSpPr/>
          <p:nvPr/>
        </p:nvGrpSpPr>
        <p:grpSpPr>
          <a:xfrm>
            <a:off x="227967" y="1576413"/>
            <a:ext cx="8646708" cy="4817129"/>
            <a:chOff x="274109" y="1763826"/>
            <a:chExt cx="8646708" cy="4817129"/>
          </a:xfrm>
        </p:grpSpPr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74109" y="1763826"/>
              <a:ext cx="8646708" cy="4817129"/>
            </a:xfrm>
            <a:prstGeom prst="rect">
              <a:avLst/>
            </a:prstGeom>
          </p:spPr>
        </p:pic>
        <p:sp>
          <p:nvSpPr>
            <p:cNvPr id="17" name="TextBox 16"/>
            <p:cNvSpPr txBox="1"/>
            <p:nvPr/>
          </p:nvSpPr>
          <p:spPr>
            <a:xfrm>
              <a:off x="882317" y="2917447"/>
              <a:ext cx="177741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Good quality</a:t>
              </a:r>
            </a:p>
            <a:p>
              <a:r>
                <a:rPr lang="en-US" i="1" dirty="0" smtClean="0"/>
                <a:t>Heat Shock Protein 70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8052303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Untitled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9" t="1" r="24338" b="12127"/>
          <a:stretch/>
        </p:blipFill>
        <p:spPr>
          <a:xfrm>
            <a:off x="5239211" y="999647"/>
            <a:ext cx="3695430" cy="5656553"/>
          </a:xfrm>
          <a:prstGeom prst="rect">
            <a:avLst/>
          </a:prstGeom>
        </p:spPr>
      </p:pic>
      <p:pic>
        <p:nvPicPr>
          <p:cNvPr id="7" name="Picture 6" descr="2017-09-04_NotNORM-SRM-NMDS-plot-zoomed-no-outliers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868" y="1298593"/>
            <a:ext cx="5260287" cy="52602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072" y="169334"/>
            <a:ext cx="8534400" cy="886756"/>
          </a:xfrm>
        </p:spPr>
        <p:txBody>
          <a:bodyPr>
            <a:normAutofit fontScale="90000"/>
          </a:bodyPr>
          <a:lstStyle/>
          <a:p>
            <a:r>
              <a:rPr lang="en-US" sz="3100" dirty="0" smtClean="0"/>
              <a:t>Results      </a:t>
            </a:r>
            <a:r>
              <a:rPr lang="en-US" sz="3100" i="1" dirty="0" smtClean="0"/>
              <a:t>Site Difference, </a:t>
            </a:r>
            <a:r>
              <a:rPr lang="en-US" sz="3100" i="1" dirty="0"/>
              <a:t>a</a:t>
            </a:r>
            <a:r>
              <a:rPr lang="en-US" sz="3100" i="1" dirty="0" smtClean="0"/>
              <a:t>ll proteins     </a:t>
            </a:r>
            <a:br>
              <a:rPr lang="en-US" sz="3100" i="1" dirty="0" smtClean="0"/>
            </a:br>
            <a:r>
              <a:rPr lang="en-US" sz="3100" i="1" dirty="0" smtClean="0"/>
              <a:t>ANOSIM, P=0.03</a:t>
            </a:r>
            <a:endParaRPr lang="en-US" sz="3100" dirty="0"/>
          </a:p>
        </p:txBody>
      </p:sp>
      <p:sp>
        <p:nvSpPr>
          <p:cNvPr id="11" name="Donut 10"/>
          <p:cNvSpPr/>
          <p:nvPr/>
        </p:nvSpPr>
        <p:spPr>
          <a:xfrm rot="1645628">
            <a:off x="1492189" y="2357431"/>
            <a:ext cx="3752685" cy="1387514"/>
          </a:xfrm>
          <a:prstGeom prst="donut">
            <a:avLst>
              <a:gd name="adj" fmla="val 50000"/>
            </a:avLst>
          </a:prstGeom>
          <a:solidFill>
            <a:srgbClr val="91E8D8">
              <a:alpha val="34000"/>
            </a:srgb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>
            <a:sp3d/>
          </a:bodyPr>
          <a:lstStyle/>
          <a:p>
            <a:pPr algn="ctr"/>
            <a:endParaRPr lang="en-US">
              <a:solidFill>
                <a:schemeClr val="tx1"/>
              </a:solidFill>
              <a:effectLst/>
            </a:endParaRPr>
          </a:p>
        </p:txBody>
      </p:sp>
      <p:sp>
        <p:nvSpPr>
          <p:cNvPr id="12" name="Donut 11"/>
          <p:cNvSpPr/>
          <p:nvPr/>
        </p:nvSpPr>
        <p:spPr>
          <a:xfrm rot="3186880">
            <a:off x="2421467" y="2842398"/>
            <a:ext cx="2605347" cy="1342566"/>
          </a:xfrm>
          <a:prstGeom prst="donut">
            <a:avLst>
              <a:gd name="adj" fmla="val 50000"/>
            </a:avLst>
          </a:prstGeom>
          <a:solidFill>
            <a:srgbClr val="8000FF">
              <a:alpha val="26000"/>
            </a:srgbClr>
          </a:solidFill>
          <a:ln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>
            <a:sp3d/>
          </a:bodyPr>
          <a:lstStyle/>
          <a:p>
            <a:pPr algn="ctr"/>
            <a:endParaRPr lang="en-US">
              <a:solidFill>
                <a:schemeClr val="tx1"/>
              </a:solidFill>
              <a:effectLst/>
            </a:endParaRPr>
          </a:p>
        </p:txBody>
      </p:sp>
      <p:sp>
        <p:nvSpPr>
          <p:cNvPr id="13" name="Donut 12"/>
          <p:cNvSpPr/>
          <p:nvPr/>
        </p:nvSpPr>
        <p:spPr>
          <a:xfrm rot="2806791">
            <a:off x="889144" y="3420540"/>
            <a:ext cx="3655848" cy="1328230"/>
          </a:xfrm>
          <a:prstGeom prst="donut">
            <a:avLst>
              <a:gd name="adj" fmla="val 50000"/>
            </a:avLst>
          </a:prstGeom>
          <a:solidFill>
            <a:srgbClr val="E04A6C">
              <a:alpha val="31000"/>
            </a:srgbClr>
          </a:solidFill>
          <a:ln>
            <a:noFill/>
          </a:ln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>
            <a:sp3d/>
          </a:bodyPr>
          <a:lstStyle/>
          <a:p>
            <a:pPr algn="ctr"/>
            <a:endParaRPr lang="en-US">
              <a:solidFill>
                <a:schemeClr val="tx1"/>
              </a:solidFill>
              <a:effectLst/>
            </a:endParaRPr>
          </a:p>
        </p:txBody>
      </p:sp>
      <p:sp>
        <p:nvSpPr>
          <p:cNvPr id="14" name="Donut 13"/>
          <p:cNvSpPr/>
          <p:nvPr/>
        </p:nvSpPr>
        <p:spPr>
          <a:xfrm rot="1280553">
            <a:off x="1217522" y="3687780"/>
            <a:ext cx="3305203" cy="1101516"/>
          </a:xfrm>
          <a:prstGeom prst="donut">
            <a:avLst>
              <a:gd name="adj" fmla="val 50000"/>
            </a:avLst>
          </a:prstGeom>
          <a:solidFill>
            <a:srgbClr val="1A842D">
              <a:alpha val="24000"/>
            </a:srgbClr>
          </a:solidFill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>
            <a:sp3d/>
          </a:bodyPr>
          <a:lstStyle/>
          <a:p>
            <a:pPr algn="ctr"/>
            <a:endParaRPr lang="en-US">
              <a:solidFill>
                <a:schemeClr val="tx1"/>
              </a:solidFill>
              <a:effectLst/>
            </a:endParaRPr>
          </a:p>
        </p:txBody>
      </p:sp>
      <p:sp>
        <p:nvSpPr>
          <p:cNvPr id="20" name="Line Callout 2 19"/>
          <p:cNvSpPr/>
          <p:nvPr/>
        </p:nvSpPr>
        <p:spPr>
          <a:xfrm flipH="1">
            <a:off x="7048589" y="1345110"/>
            <a:ext cx="1406800" cy="333018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chemeClr val="bg1">
              <a:lumMod val="50000"/>
              <a:alpha val="89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US" b="1" cap="small" dirty="0" smtClean="0">
              <a:solidFill>
                <a:srgbClr val="FFFFFF"/>
              </a:solidFill>
              <a:latin typeface="Calibri"/>
              <a:cs typeface="Calibri"/>
            </a:endParaRPr>
          </a:p>
        </p:txBody>
      </p:sp>
      <p:sp>
        <p:nvSpPr>
          <p:cNvPr id="30" name="Line Callout 2 29"/>
          <p:cNvSpPr/>
          <p:nvPr/>
        </p:nvSpPr>
        <p:spPr>
          <a:xfrm flipH="1">
            <a:off x="7048589" y="1345551"/>
            <a:ext cx="1406800" cy="333018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B07CDA">
              <a:alpha val="56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cap="small" dirty="0" smtClean="0">
                <a:solidFill>
                  <a:srgbClr val="FFFFFF"/>
                </a:solidFill>
                <a:latin typeface="Calibri"/>
                <a:cs typeface="Calibri"/>
              </a:rPr>
              <a:t>Fidalgo Bay</a:t>
            </a:r>
          </a:p>
        </p:txBody>
      </p:sp>
      <p:sp>
        <p:nvSpPr>
          <p:cNvPr id="43" name="Oval 42"/>
          <p:cNvSpPr/>
          <p:nvPr/>
        </p:nvSpPr>
        <p:spPr>
          <a:xfrm>
            <a:off x="8305007" y="1518148"/>
            <a:ext cx="376889" cy="376889"/>
          </a:xfrm>
          <a:prstGeom prst="ellipse">
            <a:avLst/>
          </a:prstGeom>
          <a:solidFill>
            <a:srgbClr val="B07CDA"/>
          </a:solidFill>
          <a:ln>
            <a:solidFill>
              <a:srgbClr val="FFFFFF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Line Callout 2 20"/>
          <p:cNvSpPr/>
          <p:nvPr/>
        </p:nvSpPr>
        <p:spPr>
          <a:xfrm flipH="1">
            <a:off x="7324099" y="2733032"/>
            <a:ext cx="1555434" cy="390353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7F7F7F">
              <a:alpha val="9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cap="small" dirty="0" smtClean="0">
                <a:solidFill>
                  <a:srgbClr val="FFFFFF"/>
                </a:solidFill>
                <a:latin typeface="Calibri"/>
                <a:cs typeface="Calibri"/>
              </a:rPr>
              <a:t> </a:t>
            </a:r>
          </a:p>
        </p:txBody>
      </p:sp>
      <p:sp>
        <p:nvSpPr>
          <p:cNvPr id="31" name="Line Callout 2 30"/>
          <p:cNvSpPr/>
          <p:nvPr/>
        </p:nvSpPr>
        <p:spPr>
          <a:xfrm flipH="1">
            <a:off x="7323285" y="2693364"/>
            <a:ext cx="1555434" cy="390353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91E8D8">
              <a:alpha val="48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cap="small" dirty="0" smtClean="0">
                <a:solidFill>
                  <a:srgbClr val="FFFFFF"/>
                </a:solidFill>
                <a:latin typeface="Calibri"/>
                <a:cs typeface="Calibri"/>
              </a:rPr>
              <a:t> Port Gamble</a:t>
            </a:r>
          </a:p>
        </p:txBody>
      </p:sp>
      <p:sp>
        <p:nvSpPr>
          <p:cNvPr id="38" name="Oval 37"/>
          <p:cNvSpPr/>
          <p:nvPr/>
        </p:nvSpPr>
        <p:spPr>
          <a:xfrm>
            <a:off x="8256659" y="3026713"/>
            <a:ext cx="376889" cy="376889"/>
          </a:xfrm>
          <a:prstGeom prst="ellipse">
            <a:avLst/>
          </a:prstGeom>
          <a:solidFill>
            <a:srgbClr val="91E8D8"/>
          </a:solidFill>
          <a:ln>
            <a:solidFill>
              <a:schemeClr val="bg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Line Callout 2 21"/>
          <p:cNvSpPr/>
          <p:nvPr/>
        </p:nvSpPr>
        <p:spPr>
          <a:xfrm flipH="1">
            <a:off x="7323285" y="4117230"/>
            <a:ext cx="1474530" cy="336276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7F7F7F">
              <a:alpha val="90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cap="small" dirty="0" smtClean="0">
              <a:solidFill>
                <a:schemeClr val="bg1"/>
              </a:solidFill>
              <a:latin typeface="Calibri"/>
              <a:cs typeface="Calibri"/>
            </a:endParaRPr>
          </a:p>
        </p:txBody>
      </p:sp>
      <p:sp>
        <p:nvSpPr>
          <p:cNvPr id="33" name="Line Callout 2 32"/>
          <p:cNvSpPr/>
          <p:nvPr/>
        </p:nvSpPr>
        <p:spPr>
          <a:xfrm flipH="1">
            <a:off x="7323285" y="4083404"/>
            <a:ext cx="1474530" cy="336276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1A842D">
              <a:alpha val="49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cap="small" dirty="0" smtClean="0">
                <a:solidFill>
                  <a:schemeClr val="bg1"/>
                </a:solidFill>
                <a:latin typeface="Calibri"/>
                <a:cs typeface="Calibri"/>
              </a:rPr>
              <a:t>Case Inlet</a:t>
            </a:r>
          </a:p>
        </p:txBody>
      </p:sp>
      <p:sp>
        <p:nvSpPr>
          <p:cNvPr id="42" name="Oval 41"/>
          <p:cNvSpPr/>
          <p:nvPr/>
        </p:nvSpPr>
        <p:spPr>
          <a:xfrm>
            <a:off x="7534173" y="4369913"/>
            <a:ext cx="376889" cy="376889"/>
          </a:xfrm>
          <a:prstGeom prst="ellipse">
            <a:avLst/>
          </a:prstGeom>
          <a:solidFill>
            <a:srgbClr val="1A842D"/>
          </a:solidFill>
          <a:ln>
            <a:solidFill>
              <a:schemeClr val="bg1"/>
            </a:solidFill>
            <a:prstDash val="soli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ine Callout 2 22"/>
          <p:cNvSpPr/>
          <p:nvPr/>
        </p:nvSpPr>
        <p:spPr>
          <a:xfrm flipH="1">
            <a:off x="5707185" y="6040359"/>
            <a:ext cx="1446674" cy="380515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7F7F7F">
              <a:alpha val="95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cap="small" dirty="0" smtClean="0">
                <a:solidFill>
                  <a:srgbClr val="FFFFFF"/>
                </a:solidFill>
                <a:latin typeface="Calibri"/>
                <a:cs typeface="Calibri"/>
              </a:rPr>
              <a:t> </a:t>
            </a:r>
          </a:p>
        </p:txBody>
      </p:sp>
      <p:sp>
        <p:nvSpPr>
          <p:cNvPr id="34" name="Line Callout 2 33"/>
          <p:cNvSpPr/>
          <p:nvPr/>
        </p:nvSpPr>
        <p:spPr>
          <a:xfrm flipH="1">
            <a:off x="5694722" y="6040359"/>
            <a:ext cx="1446674" cy="380515"/>
          </a:xfrm>
          <a:prstGeom prst="borderCallout2">
            <a:avLst>
              <a:gd name="adj1" fmla="val 57355"/>
              <a:gd name="adj2" fmla="val -252"/>
              <a:gd name="adj3" fmla="val 50737"/>
              <a:gd name="adj4" fmla="val -506"/>
              <a:gd name="adj5" fmla="val 65958"/>
              <a:gd name="adj6" fmla="val -193459"/>
            </a:avLst>
          </a:prstGeom>
          <a:solidFill>
            <a:srgbClr val="D65A48">
              <a:alpha val="64000"/>
            </a:srgb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cap="small" dirty="0" smtClean="0">
                <a:solidFill>
                  <a:srgbClr val="FFFFFF"/>
                </a:solidFill>
                <a:latin typeface="Calibri"/>
                <a:cs typeface="Calibri"/>
              </a:rPr>
              <a:t> Willapa Bay</a:t>
            </a:r>
          </a:p>
        </p:txBody>
      </p:sp>
      <p:sp>
        <p:nvSpPr>
          <p:cNvPr id="41" name="Oval 40"/>
          <p:cNvSpPr/>
          <p:nvPr/>
        </p:nvSpPr>
        <p:spPr>
          <a:xfrm>
            <a:off x="5504764" y="6261783"/>
            <a:ext cx="376889" cy="376889"/>
          </a:xfrm>
          <a:prstGeom prst="ellipse">
            <a:avLst/>
          </a:prstGeom>
          <a:solidFill>
            <a:srgbClr val="D65A48"/>
          </a:solidFill>
          <a:ln w="19050" cmpd="sng">
            <a:solidFill>
              <a:schemeClr val="bg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79841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</p:bld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ivic">
  <a:themeElements>
    <a:clrScheme name="Civic">
      <a:dk1>
        <a:sysClr val="windowText" lastClr="000000"/>
      </a:dk1>
      <a:lt1>
        <a:sysClr val="window" lastClr="FFFFFF"/>
      </a:lt1>
      <a:dk2>
        <a:srgbClr val="646B86"/>
      </a:dk2>
      <a:lt2>
        <a:srgbClr val="C5D1D7"/>
      </a:lt2>
      <a:accent1>
        <a:srgbClr val="D16349"/>
      </a:accent1>
      <a:accent2>
        <a:srgbClr val="CCB400"/>
      </a:accent2>
      <a:accent3>
        <a:srgbClr val="8CADAE"/>
      </a:accent3>
      <a:accent4>
        <a:srgbClr val="8C7B70"/>
      </a:accent4>
      <a:accent5>
        <a:srgbClr val="8FB08C"/>
      </a:accent5>
      <a:accent6>
        <a:srgbClr val="D19049"/>
      </a:accent6>
      <a:hlink>
        <a:srgbClr val="00A3D6"/>
      </a:hlink>
      <a:folHlink>
        <a:srgbClr val="694F07"/>
      </a:folHlink>
    </a:clrScheme>
    <a:fontScheme name="Civic">
      <a:majorFont>
        <a:latin typeface="Georgia"/>
        <a:ea typeface=""/>
        <a:cs typeface=""/>
        <a:font script="Jpan" typeface="ＭＳ Ｐゴシック"/>
        <a:font script="Hang" typeface="돋움"/>
        <a:font script="Hans" typeface="华文新魏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Georgia"/>
        <a:ea typeface=""/>
        <a:cs typeface=""/>
        <a:font script="Jpan" typeface="ＭＳ Ｐ明朝"/>
        <a:font script="Hang" typeface="바탕"/>
        <a:font script="Hans" typeface="华文新魏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Civic">
      <a:fillStyleLst>
        <a:solidFill>
          <a:schemeClr val="phClr"/>
        </a:solidFill>
        <a:solidFill>
          <a:schemeClr val="phClr">
            <a:tint val="45000"/>
          </a:schemeClr>
        </a:solidFill>
        <a:solidFill>
          <a:schemeClr val="phClr">
            <a:tint val="95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1429" cap="flat" cmpd="sng" algn="ctr">
          <a:solidFill>
            <a:schemeClr val="phClr"/>
          </a:solidFill>
          <a:prstDash val="sysDash"/>
        </a:ln>
        <a:ln w="200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threePt" dir="t">
              <a:rot lat="0" lon="0" rev="0"/>
            </a:lightRig>
          </a:scene3d>
          <a:sp3d contourW="9525" prstMaterial="matte">
            <a:bevelT w="0" h="0"/>
            <a:contourClr>
              <a:schemeClr val="phClr">
                <a:shade val="70000"/>
                <a:satMod val="105000"/>
              </a:schemeClr>
            </a:contourClr>
          </a:sp3d>
        </a:effectStyle>
        <a:effectStyle>
          <a:effectLst>
            <a:outerShdw blurRad="50800" dist="254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soft" dir="b">
              <a:rot lat="0" lon="0" rev="0"/>
            </a:lightRig>
          </a:scene3d>
          <a:sp3d prstMaterial="dkEdge">
            <a:bevelT w="63500" h="63500" prst="cross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70000"/>
                <a:satMod val="115000"/>
              </a:schemeClr>
              <a:schemeClr val="phClr">
                <a:tint val="85000"/>
              </a:schemeClr>
            </a:duotone>
          </a:blip>
          <a:tile tx="0" ty="0" sx="85000" sy="85000" flip="none" algn="tl"/>
        </a:blipFill>
        <a:blipFill>
          <a:blip xmlns:r="http://schemas.openxmlformats.org/officeDocument/2006/relationships" r:embed="rId2">
            <a:duotone>
              <a:schemeClr val="phClr">
                <a:shade val="65000"/>
                <a:satMod val="115000"/>
              </a:schemeClr>
              <a:schemeClr val="phClr">
                <a:tint val="85000"/>
              </a:schemeClr>
            </a:duotone>
          </a:blip>
          <a:tile tx="0" ty="0" sx="65000" sy="65000" flip="none" algn="tl"/>
        </a:blip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Civic.thmx</Template>
  <TotalTime>19400</TotalTime>
  <Words>2947</Words>
  <Application>Microsoft Macintosh PowerPoint</Application>
  <PresentationFormat>On-screen Show (4:3)</PresentationFormat>
  <Paragraphs>349</Paragraphs>
  <Slides>15</Slides>
  <Notes>15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Civic</vt:lpstr>
      <vt:lpstr>Geoduck as indicators of environmental change</vt:lpstr>
      <vt:lpstr>THE GEODUCK   Panopea generosa</vt:lpstr>
      <vt:lpstr>WHY PROTEOMICS?</vt:lpstr>
      <vt:lpstr>THE QUESTIONS</vt:lpstr>
      <vt:lpstr>OUTPLANT:   4 sites, Puget Sound &amp; Willapa Bay</vt:lpstr>
      <vt:lpstr>Protein analysis in 2-phases</vt:lpstr>
      <vt:lpstr>Proteins selected for Phase 2</vt:lpstr>
      <vt:lpstr>Selected proteins have strong, clear signal</vt:lpstr>
      <vt:lpstr>Results      Site Difference, all proteins      ANOSIM, P=0.03</vt:lpstr>
      <vt:lpstr>Results    Site Differences, per protein</vt:lpstr>
      <vt:lpstr>Results    Stress proteins higher in FB, PG</vt:lpstr>
      <vt:lpstr>Results    Stress proteins and pH, DO</vt:lpstr>
      <vt:lpstr>Results    Stress proteins and pH, DO</vt:lpstr>
      <vt:lpstr>Conclusions &amp; Next Steps</vt:lpstr>
      <vt:lpstr>Thank you…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Geoduck as indicators of environmental change</dc:title>
  <dc:creator>Laura Spencer</dc:creator>
  <cp:lastModifiedBy>Laura Spencer</cp:lastModifiedBy>
  <cp:revision>378</cp:revision>
  <dcterms:created xsi:type="dcterms:W3CDTF">2017-09-02T22:26:06Z</dcterms:created>
  <dcterms:modified xsi:type="dcterms:W3CDTF">2017-09-29T00:29:57Z</dcterms:modified>
</cp:coreProperties>
</file>

<file path=docProps/thumbnail.jpeg>
</file>